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8"/>
  </p:notesMasterIdLst>
  <p:handoutMasterIdLst>
    <p:handoutMasterId r:id="rId29"/>
  </p:handoutMasterIdLst>
  <p:sldIdLst>
    <p:sldId id="256" r:id="rId5"/>
    <p:sldId id="917" r:id="rId6"/>
    <p:sldId id="915" r:id="rId7"/>
    <p:sldId id="918" r:id="rId8"/>
    <p:sldId id="923" r:id="rId9"/>
    <p:sldId id="919" r:id="rId10"/>
    <p:sldId id="934" r:id="rId11"/>
    <p:sldId id="933" r:id="rId12"/>
    <p:sldId id="935" r:id="rId13"/>
    <p:sldId id="936" r:id="rId14"/>
    <p:sldId id="932" r:id="rId15"/>
    <p:sldId id="931" r:id="rId16"/>
    <p:sldId id="929" r:id="rId17"/>
    <p:sldId id="930" r:id="rId18"/>
    <p:sldId id="920" r:id="rId19"/>
    <p:sldId id="927" r:id="rId20"/>
    <p:sldId id="928" r:id="rId21"/>
    <p:sldId id="921" r:id="rId22"/>
    <p:sldId id="925" r:id="rId23"/>
    <p:sldId id="926" r:id="rId24"/>
    <p:sldId id="924" r:id="rId25"/>
    <p:sldId id="922" r:id="rId26"/>
    <p:sldId id="261" r:id="rId27"/>
  </p:sldIdLst>
  <p:sldSz cx="12192000" cy="6858000"/>
  <p:notesSz cx="6858000" cy="9144000"/>
  <p:embeddedFontLst>
    <p:embeddedFont>
      <p:font typeface="KoPub돋움체 Medium" panose="02020603020101020101" pitchFamily="18" charset="-127"/>
      <p:regular r:id="rId30"/>
    </p:embeddedFont>
    <p:embeddedFont>
      <p:font typeface="경기천년제목 Bold" panose="02020803020101020101" pitchFamily="18" charset="-127"/>
      <p:bold r:id="rId31"/>
    </p:embeddedFont>
    <p:embeddedFont>
      <p:font typeface="경기천년제목 Light" panose="02020403020101020101" pitchFamily="18" charset="-127"/>
      <p:regular r:id="rId32"/>
    </p:embeddedFont>
    <p:embeddedFont>
      <p:font typeface="경기천년제목 Medium" panose="02020603020101020101" pitchFamily="18" charset="-127"/>
      <p:regular r:id="rId33"/>
    </p:embeddedFont>
    <p:embeddedFont>
      <p:font typeface="맑은 고딕" panose="020B0503020000020004" pitchFamily="50" charset="-127"/>
      <p:regular r:id="rId34"/>
      <p:bold r:id="rId3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C5C3C3"/>
    <a:srgbClr val="004A8D"/>
    <a:srgbClr val="F18D25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95696" autoAdjust="0"/>
  </p:normalViewPr>
  <p:slideViewPr>
    <p:cSldViewPr snapToGrid="0" showGuides="1">
      <p:cViewPr varScale="1">
        <p:scale>
          <a:sx n="150" d="100"/>
          <a:sy n="150" d="100"/>
        </p:scale>
        <p:origin x="894" y="114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11CC-51DC-9435-73E7-3E399D842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F0E84-1B7F-D66E-2AC8-1F14189C7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C26D5-6AB3-8D3E-8D1D-FEC6B8601C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78450A-5549-5788-EBC9-D0F41758F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33795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AB8E2-9FD2-102C-BE48-3BAF52161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2760220-25E2-6728-A86A-258943A50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9F6A782-F4F1-2479-1418-790BD06B6C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60F0D-3551-B81E-DD7D-D821B1A774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5150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E0C53-86E6-F196-04B3-BC8DD4DF8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D16128-7322-0B77-E8B2-62BB98D079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621F15A-6636-49AC-17EF-438C632608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B8C9EC-331D-02F1-6FDF-33784C9DC8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4761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180024-AB92-6BA4-C552-9C5072E50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C1BAFC-4B41-0FDE-7715-23252A4119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1F6622-5FD9-5322-7661-1EF0AEFE86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018DF5-0052-2B0B-5CEA-9A029A30FE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270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EFCA-38B8-65E5-A455-067A7EBF3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FC92A1B-F673-DBDA-C49B-BC98D99A60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350A7D5-F359-D994-9F40-F63AA98083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BDE45-1C1E-A4BD-EA52-4CC6DBCADB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975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3BAEB-E859-4E12-8557-8C084365D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208A8B1-04BB-F887-5D6E-36AA46E36E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96D5C7-AD23-6892-FE48-067AF27FF2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160D90-B171-50E1-DB26-3CBA0D7736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995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A11A-EF96-10A6-E53E-276A69DA8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E794AE3-0DFE-DEE2-B80F-BEEA2045AF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1746626-0F13-3EFC-609C-72B53CFE0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481540-80E5-3490-7EC5-9D31E06CC1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905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7B38F-855B-C942-4EC4-CCF57F766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CAF1A4-7A06-714E-6822-B0FA791D54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25E7F68-CAEA-617C-3FF9-040A8C23A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D502A6-B3D2-93E2-1844-FAA6D9AFCF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27049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35F5FD-36EB-4197-2AB3-0B5972CDA0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D4DC6F5-6140-EF64-1ED9-A540FCA5C1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DB93ABE-1FED-413B-752D-0D2580D9F8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43950C-E316-A44D-6BE1-AE0CDC17C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3686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1E728-0BC8-9C81-B8CB-2F320AAA3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329B693-7FB8-DB5E-766D-F2A7BCC43F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E79DE38-D2BA-A30F-A3CE-B4843DDFF2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71AB05-0E48-37B2-03B8-D3A28CB23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8574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BE800-DFFA-A3E4-4EF5-BA8110326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6B8E64C-72CB-4E74-AB9C-081D4EB4D1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00E2E2-A937-67E1-B091-EDC83C0BA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AA53C1-7EC2-6B8D-1A0D-B00177FACF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133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579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07784-88A3-B99B-D7EE-453CD8295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10F4818-F4E2-59FC-B323-C2D519B598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3EF5C2F-0F51-2390-000E-4565BA386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1FD4E5-81D1-B578-B752-35D2D9F434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4405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4A534-D701-C045-282E-0A5EB3CC7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1E6F79B-4A97-AFB1-9BF2-FD8A3062B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46DD9B1-6927-C747-97F7-552E73421F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01079-FDF7-1FDF-2C19-D984E48E0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360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A945-7B91-390B-3A4B-16ABE625D2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29216D7-6D3C-F135-EB13-955823D4E2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45082F-4ABD-5B30-1F58-7326AA001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F3E35ED-B956-3543-F4C3-6E650CC17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852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9DD5E-6243-822E-CF25-D2EA3D0BC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3A970F-672C-F52B-257E-12845CC2C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D398D90-8B12-D6E6-DEA9-1BC17D00DF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A444C8-100D-0F56-F355-CC56DE0706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893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145D4-4178-0306-8511-CD42BAB5C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1E89E68-8429-4A9B-56D2-00F7FDBCF3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6E86018-F278-F5D9-24FD-9C1D20010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074DCA-004B-3B3B-C811-8EEA3FEB86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57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087D3-3563-7CBF-A928-CE998A0F7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DA9EAF-3115-12CD-624A-DD498682C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609650E-43BE-9A00-A582-28B6D63AFF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1212CD-5EFB-F1BD-E88E-21A2E2113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6542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EB13A-2644-639E-4E0B-87363A67E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CB824CD-729B-EC50-1255-E73B0E3EB2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8BAA5A4-7ED4-82C9-C441-65A90E9642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29B627-9A26-A4E8-961F-9B40A6C3C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741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2CEC1-3DF9-AFCC-F0E0-587A9BE64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B7ACE42-AD8B-1722-C007-14131292E2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BA11D64-F4DD-E07B-FAA0-3A7D8D584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324395F-A249-87BC-84A5-5A6518DA68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80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54DC6-C6A8-E7EA-C264-42AB8E79A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3BCEC9-CFB2-CBFC-F0F6-37B1E67226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70628E4-B1EC-30EF-94F2-418925CE42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B42C7A-833E-0515-B770-EBD992A24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5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2174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  <p:sldLayoutId id="2147483693" r:id="rId7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.kpx.or.kr/smpYearly.es?mid=a10606080400&amp;device=pc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onerec.kmos.kr/portal/rec/selectRecReport_tradePerformanceList.do?key=1971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re.jrc.ec.europa.eu/pvg_tools/en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globalsolaratlas.info/global-pv-potential-study" TargetMode="External"/><Relationship Id="rId5" Type="http://schemas.openxmlformats.org/officeDocument/2006/relationships/hyperlink" Target="https://power.larc.nasa.gov/data-access-viewer/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72511" y="1979852"/>
            <a:ext cx="8807412" cy="191283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경기도 태양광 </a:t>
            </a:r>
            <a:r>
              <a:rPr lang="ko-KR" altLang="en-US" spc="-60" dirty="0" err="1">
                <a:solidFill>
                  <a:schemeClr val="tx1"/>
                </a:solidFill>
              </a:rPr>
              <a:t>잠재량</a:t>
            </a:r>
            <a:r>
              <a:rPr lang="ko-KR" altLang="en-US" spc="-60" dirty="0">
                <a:solidFill>
                  <a:schemeClr val="tx1"/>
                </a:solidFill>
              </a:rPr>
              <a:t> </a:t>
            </a:r>
            <a:endParaRPr lang="en-US" altLang="ko-KR" spc="-6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pc="-60" dirty="0">
                <a:solidFill>
                  <a:schemeClr val="tx1"/>
                </a:solidFill>
              </a:rPr>
              <a:t>공간정보 구축</a:t>
            </a:r>
            <a:endParaRPr kumimoji="0" lang="ko-KR" altLang="en-US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A231DC-821F-7A35-34DD-D44357DC07D9}"/>
              </a:ext>
            </a:extLst>
          </p:cNvPr>
          <p:cNvSpPr txBox="1"/>
          <p:nvPr/>
        </p:nvSpPr>
        <p:spPr>
          <a:xfrm>
            <a:off x="9942022" y="0"/>
            <a:ext cx="2018606" cy="22429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 spc="-60" dirty="0" err="1">
                <a:solidFill>
                  <a:schemeClr val="tx1"/>
                </a:solidFill>
              </a:rPr>
              <a:t>세계지방정부기후총회</a:t>
            </a:r>
            <a:r>
              <a:rPr lang="ko-KR" altLang="en-US" sz="1100" spc="-60" dirty="0">
                <a:solidFill>
                  <a:schemeClr val="tx1"/>
                </a:solidFill>
              </a:rPr>
              <a:t> </a:t>
            </a:r>
            <a:r>
              <a:rPr lang="en-US" altLang="ko-KR" sz="1100" spc="-60" dirty="0">
                <a:solidFill>
                  <a:schemeClr val="tx1"/>
                </a:solidFill>
              </a:rPr>
              <a:t>(2025.04.15)</a:t>
            </a:r>
            <a:endParaRPr kumimoji="0" lang="ko-KR" altLang="en-US" sz="1100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FE18A03-FFE4-9B9E-449C-54C4270E8049}"/>
              </a:ext>
            </a:extLst>
          </p:cNvPr>
          <p:cNvSpPr/>
          <p:nvPr/>
        </p:nvSpPr>
        <p:spPr>
          <a:xfrm>
            <a:off x="1052014" y="423683"/>
            <a:ext cx="9223571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이론적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기술적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 &gt;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시장 한 슬라이드씩</a:t>
            </a:r>
            <a:endParaRPr lang="en-US" altLang="ko-KR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수치 차이에 대한 이유 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정보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데이터 등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)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86839-040F-A50D-07D7-B2FEE98A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47DD1-B76F-BD30-0F5A-0F0A651CC1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(4)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CF982D-8BAA-281C-DE9F-C88E92A8CE1A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BB0FBC4-DC43-F8C9-2FBB-FC392E8860DE}"/>
              </a:ext>
            </a:extLst>
          </p:cNvPr>
          <p:cNvGrpSpPr/>
          <p:nvPr/>
        </p:nvGrpSpPr>
        <p:grpSpPr>
          <a:xfrm>
            <a:off x="181884" y="1484687"/>
            <a:ext cx="6047466" cy="4230313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F54B8B1-78C2-4BB2-CE62-D44C45FC977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89AD85A-C999-0AC1-4872-1A4F78E8783B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EEE209BD-7B75-6077-F91D-A08160C56754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1DC6AF2-0ABB-DF03-38DE-C7ACCFEE38F0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고재경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외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(2023)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4520FE-CFDC-6E27-70EB-FA7BA726D9BF}"/>
              </a:ext>
            </a:extLst>
          </p:cNvPr>
          <p:cNvSpPr txBox="1"/>
          <p:nvPr/>
        </p:nvSpPr>
        <p:spPr>
          <a:xfrm>
            <a:off x="181884" y="1673570"/>
            <a:ext cx="6047272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면적 기반으로 경기도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지상형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건축물 태양광 구분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단위면적당 설치가능 용량 계수 적용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 요인과 설치 면적비중에 따라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12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개 시나리오를 구성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규제요인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적용별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기준안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설치면적별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시나리오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’)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최소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18.1TWh,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중간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22.8TWh, </a:t>
            </a:r>
            <a:r>
              <a:rPr lang="ko-KR" altLang="en-US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최대 </a:t>
            </a:r>
            <a:r>
              <a:rPr lang="en-US" altLang="ko-KR" b="1" u="sng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36.4TWh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FB53E58C-62D8-E5F2-F960-D689E5663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9455" y="1554480"/>
            <a:ext cx="2778720" cy="4039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99D9B-44F8-0A31-C1B3-42BF30D27EAD}"/>
              </a:ext>
            </a:extLst>
          </p:cNvPr>
          <p:cNvSpPr txBox="1"/>
          <p:nvPr/>
        </p:nvSpPr>
        <p:spPr>
          <a:xfrm>
            <a:off x="7223345" y="6601819"/>
            <a:ext cx="484483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전력 탈탄소화를 위한 재생에너지 전환 로드맵 연구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2023-29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정책연구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861A3B-011E-AA51-412C-E768507688D9}"/>
              </a:ext>
            </a:extLst>
          </p:cNvPr>
          <p:cNvSpPr txBox="1"/>
          <p:nvPr/>
        </p:nvSpPr>
        <p:spPr>
          <a:xfrm>
            <a:off x="2604463" y="5443968"/>
            <a:ext cx="362469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 Note: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고재경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외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 [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표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4-8]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에서 </a:t>
            </a:r>
            <a:r>
              <a:rPr lang="ko-KR" altLang="en-US" sz="9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설비이용률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15%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가정하여 계산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555E04E1-3D4F-40F6-B074-7D0E2DD7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9623"/>
          <a:stretch/>
        </p:blipFill>
        <p:spPr>
          <a:xfrm>
            <a:off x="6581470" y="1554480"/>
            <a:ext cx="2508690" cy="24825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8E77417-A612-2A4C-62A2-73C63DA32DB3}"/>
              </a:ext>
            </a:extLst>
          </p:cNvPr>
          <p:cNvSpPr txBox="1"/>
          <p:nvPr/>
        </p:nvSpPr>
        <p:spPr>
          <a:xfrm>
            <a:off x="6662804" y="115741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시군별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2EF0B786-A212-C00B-79CF-27B4872F22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9623"/>
          <a:stretch/>
        </p:blipFill>
        <p:spPr>
          <a:xfrm>
            <a:off x="6562670" y="4036990"/>
            <a:ext cx="2508690" cy="248251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F95B5808-1BF3-4E1C-EC67-AD21F283579C}"/>
              </a:ext>
            </a:extLst>
          </p:cNvPr>
          <p:cNvSpPr txBox="1"/>
          <p:nvPr/>
        </p:nvSpPr>
        <p:spPr>
          <a:xfrm>
            <a:off x="9505804" y="1161876"/>
            <a:ext cx="23460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면적 산정 기준</a:t>
            </a:r>
          </a:p>
        </p:txBody>
      </p:sp>
    </p:spTree>
    <p:extLst>
      <p:ext uri="{BB962C8B-B14F-4D97-AF65-F5344CB8AC3E}">
        <p14:creationId xmlns:p14="http://schemas.microsoft.com/office/powerpoint/2010/main" val="3808881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9474F-E112-F302-C825-0B96F1E99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A764C0-20E2-327C-F861-C2FC1E58931F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종합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78AC5B-1494-75D9-A82C-51D06660191F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F166C3D2-9D78-ECEB-5032-864CB0E2E088}"/>
              </a:ext>
            </a:extLst>
          </p:cNvPr>
          <p:cNvGrpSpPr/>
          <p:nvPr/>
        </p:nvGrpSpPr>
        <p:grpSpPr>
          <a:xfrm>
            <a:off x="181884" y="1370387"/>
            <a:ext cx="11229065" cy="587953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E44E2496-7BDC-4B1A-9EB3-2A880931065E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58D7E9F-352A-541C-47A9-06083BC1D5A8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001551E-03BD-9B0C-8A14-8CB403B6CC6C}"/>
              </a:ext>
            </a:extLst>
          </p:cNvPr>
          <p:cNvSpPr/>
          <p:nvPr/>
        </p:nvSpPr>
        <p:spPr>
          <a:xfrm>
            <a:off x="537278" y="11843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E03AC6-FC81-DB32-0420-C0CCEECEAB8D}"/>
              </a:ext>
            </a:extLst>
          </p:cNvPr>
          <p:cNvSpPr txBox="1"/>
          <p:nvPr/>
        </p:nvSpPr>
        <p:spPr>
          <a:xfrm>
            <a:off x="473030" y="11479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종합 비교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161DA2-79DB-AE43-8B17-81E466637202}"/>
              </a:ext>
            </a:extLst>
          </p:cNvPr>
          <p:cNvSpPr txBox="1"/>
          <p:nvPr/>
        </p:nvSpPr>
        <p:spPr>
          <a:xfrm>
            <a:off x="181883" y="1559270"/>
            <a:ext cx="112290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경기도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7F9EE85-03D5-150B-6EA0-8F06BA33A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0200830"/>
              </p:ext>
            </p:extLst>
          </p:nvPr>
        </p:nvGraphicFramePr>
        <p:xfrm>
          <a:off x="156618" y="2000323"/>
          <a:ext cx="11075262" cy="3840480"/>
        </p:xfrm>
        <a:graphic>
          <a:graphicData uri="http://schemas.openxmlformats.org/drawingml/2006/table">
            <a:tbl>
              <a:tblPr/>
              <a:tblGrid>
                <a:gridCol w="87208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174498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68457699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161168155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208417404"/>
                    </a:ext>
                  </a:extLst>
                </a:gridCol>
                <a:gridCol w="1691640">
                  <a:extLst>
                    <a:ext uri="{9D8B030D-6E8A-4147-A177-3AD203B41FA5}">
                      <a16:colId xmlns:a16="http://schemas.microsoft.com/office/drawing/2014/main" val="3155497839"/>
                    </a:ext>
                  </a:extLst>
                </a:gridCol>
              </a:tblGrid>
              <a:tr h="20574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(2025)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 플랫폼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백서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057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자원지도 분석시스템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신재생에너지 </a:t>
                      </a:r>
                      <a:r>
                        <a:rPr lang="ko-KR" altLang="en-US" sz="1050" b="1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2020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2018</a:t>
                      </a: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년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220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형태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플랫폼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보고서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대상지역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전국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8272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1,000m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격자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 229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시군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17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시도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경기도 내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1545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분석기능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편입면적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규제요인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읍면동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편입면적 분석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시군별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시도별 분석결과 표 제공</a:t>
                      </a:r>
                      <a:endParaRPr lang="ko-KR" altLang="en-US" sz="900" dirty="0"/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지목별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분석결과 표 제공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56729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유형구분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구분 없음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지상형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옥상형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산정 방법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일사량 기반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면적 기반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주요</a:t>
                      </a:r>
                      <a:r>
                        <a:rPr lang="en-US" altLang="ko-KR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가정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131.1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55.4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90.7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66.7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SMP: 77.1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REC: 86.0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140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160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136.6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) CAPEX: 172.0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만원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/kW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64282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baseline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1476353"/>
                  </a:ext>
                </a:extLst>
              </a:tr>
              <a:tr h="1662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36.2TWh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47.4TWh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 ~ 36.4 TWh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중간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: 22.8TWh)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C3C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9432527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4DE11F0-D7E5-E1B6-8EF3-7FB51A49A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34429"/>
              </p:ext>
            </p:extLst>
          </p:nvPr>
        </p:nvGraphicFramePr>
        <p:xfrm>
          <a:off x="11612775" y="-282651"/>
          <a:ext cx="3736097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 기후플랫폼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5431DA6-A506-9172-DBF1-E11C1ED0FD1E}"/>
              </a:ext>
            </a:extLst>
          </p:cNvPr>
          <p:cNvSpPr txBox="1"/>
          <p:nvPr/>
        </p:nvSpPr>
        <p:spPr>
          <a:xfrm>
            <a:off x="2138815" y="-930724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https://kier-solar.org/user/potential/energy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29D10F-AE4E-43DC-8E94-23A505C9852C}"/>
              </a:ext>
            </a:extLst>
          </p:cNvPr>
          <p:cNvSpPr txBox="1"/>
          <p:nvPr/>
        </p:nvSpPr>
        <p:spPr>
          <a:xfrm>
            <a:off x="3969249" y="1143434"/>
            <a:ext cx="3503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경기도 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선행연구</a:t>
            </a:r>
          </a:p>
        </p:txBody>
      </p:sp>
    </p:spTree>
    <p:extLst>
      <p:ext uri="{BB962C8B-B14F-4D97-AF65-F5344CB8AC3E}">
        <p14:creationId xmlns:p14="http://schemas.microsoft.com/office/powerpoint/2010/main" val="2416565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0C61-31D7-E406-2F2C-2D03F59648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D0992-06C5-49CA-1342-38CA9299A0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EA470-F6CF-11BE-6103-FF717F2A287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E10D0A-26BF-E90E-44BE-F18B1E53A835}"/>
              </a:ext>
            </a:extLst>
          </p:cNvPr>
          <p:cNvSpPr/>
          <p:nvPr/>
        </p:nvSpPr>
        <p:spPr>
          <a:xfrm>
            <a:off x="182244" y="1484687"/>
            <a:ext cx="3635375" cy="4969027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E52DFA-FADE-7063-5F7D-304A29101E5A}"/>
              </a:ext>
            </a:extLst>
          </p:cNvPr>
          <p:cNvSpPr txBox="1"/>
          <p:nvPr/>
        </p:nvSpPr>
        <p:spPr>
          <a:xfrm>
            <a:off x="181884" y="3616652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FCF822A-F3B1-90C5-1FD6-28F1D6B92456}"/>
              </a:ext>
            </a:extLst>
          </p:cNvPr>
          <p:cNvGrpSpPr/>
          <p:nvPr/>
        </p:nvGrpSpPr>
        <p:grpSpPr>
          <a:xfrm>
            <a:off x="612556" y="4931078"/>
            <a:ext cx="2748221" cy="273362"/>
            <a:chOff x="612556" y="3379753"/>
            <a:chExt cx="2748221" cy="273362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AE2DD0C-B69C-C442-D3E2-7C99CC412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259CA46-3C44-8DDD-5DD5-14103D18A762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44BCAB3-6544-F804-D17A-496CFF1FF248}"/>
              </a:ext>
            </a:extLst>
          </p:cNvPr>
          <p:cNvGrpSpPr/>
          <p:nvPr/>
        </p:nvGrpSpPr>
        <p:grpSpPr>
          <a:xfrm>
            <a:off x="639962" y="5328852"/>
            <a:ext cx="3139558" cy="301135"/>
            <a:chOff x="656761" y="3747138"/>
            <a:chExt cx="3139558" cy="301135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B14E2F75-5228-FB37-E982-8986DCDA3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0DE98D8-305F-E130-FDEF-37854DC9CF79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00698B83-4A88-0FC2-89F8-3083B9679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23868" y="5430424"/>
            <a:ext cx="65404" cy="15178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9870D9FE-32DA-BE42-80AA-0FA780DFC3C8}"/>
              </a:ext>
            </a:extLst>
          </p:cNvPr>
          <p:cNvGrpSpPr/>
          <p:nvPr/>
        </p:nvGrpSpPr>
        <p:grpSpPr>
          <a:xfrm>
            <a:off x="588972" y="5804616"/>
            <a:ext cx="2771805" cy="261610"/>
            <a:chOff x="588972" y="4409750"/>
            <a:chExt cx="2771805" cy="26161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1A9E43F-82CC-EC39-ED12-CD65A83FB9EA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FE6BCF7A-BDB5-5C24-DED5-3820BD65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E9762E03-D6F3-A78F-5743-32CA5EAAB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82D99C8A-794A-E207-CD7B-3A0694562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481" y="4133802"/>
            <a:ext cx="1928856" cy="58630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B698C17E-7CBC-2F2C-8C6C-1D580E20FD49}"/>
              </a:ext>
            </a:extLst>
          </p:cNvPr>
          <p:cNvSpPr/>
          <p:nvPr/>
        </p:nvSpPr>
        <p:spPr>
          <a:xfrm>
            <a:off x="181885" y="1484687"/>
            <a:ext cx="3635374" cy="2102424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7B65EC8E-311E-BAAA-F7C0-49F2F446F7C3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F59047-B710-B518-EA4A-48A2FD71489B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B3557C-4264-1C28-1A72-2220C7F6DAE8}"/>
              </a:ext>
            </a:extLst>
          </p:cNvPr>
          <p:cNvSpPr txBox="1"/>
          <p:nvPr/>
        </p:nvSpPr>
        <p:spPr>
          <a:xfrm>
            <a:off x="181884" y="1677641"/>
            <a:ext cx="359763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경기 기후플랫폼에서 분석한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연구에는 에너지기술연구원의 수평면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15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1AC39-3ED1-2FA8-A7BB-EE48351EF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4BCD47-6C52-9B07-2D9C-CD53676D842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DAB28A-BE6C-A5A4-5715-DBF5AE75B54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31C77BB-FEB4-2551-63B2-D60BE6ED3378}"/>
              </a:ext>
            </a:extLst>
          </p:cNvPr>
          <p:cNvSpPr/>
          <p:nvPr/>
        </p:nvSpPr>
        <p:spPr>
          <a:xfrm>
            <a:off x="185247" y="14846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0" name="사각형: 둥근 모서리 16">
            <a:extLst>
              <a:ext uri="{FF2B5EF4-FFF2-40B4-BE49-F238E27FC236}">
                <a16:creationId xmlns:a16="http://schemas.microsoft.com/office/drawing/2014/main" id="{8B7F0A9C-ED02-D06E-933F-A533358B21D6}"/>
              </a:ext>
            </a:extLst>
          </p:cNvPr>
          <p:cNvSpPr/>
          <p:nvPr/>
        </p:nvSpPr>
        <p:spPr>
          <a:xfrm>
            <a:off x="883707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E6905D8-C7EA-62D5-F0AF-58A3273BBC1A}"/>
              </a:ext>
            </a:extLst>
          </p:cNvPr>
          <p:cNvSpPr txBox="1"/>
          <p:nvPr/>
        </p:nvSpPr>
        <p:spPr>
          <a:xfrm>
            <a:off x="819459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291877-5D60-066E-3B86-F3CB7DE82477}"/>
              </a:ext>
            </a:extLst>
          </p:cNvPr>
          <p:cNvSpPr txBox="1"/>
          <p:nvPr/>
        </p:nvSpPr>
        <p:spPr>
          <a:xfrm>
            <a:off x="200653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F473C854-EBC3-E5F2-D6C8-D6410BE75781}"/>
              </a:ext>
            </a:extLst>
          </p:cNvPr>
          <p:cNvGrpSpPr/>
          <p:nvPr/>
        </p:nvGrpSpPr>
        <p:grpSpPr>
          <a:xfrm>
            <a:off x="958985" y="3379753"/>
            <a:ext cx="2748221" cy="273362"/>
            <a:chOff x="612556" y="3379753"/>
            <a:chExt cx="2748221" cy="273362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CC751A8-4381-4C3B-666B-C749C19D12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CAACD1-71BB-E68F-1069-0C4C8C40E5FF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F6409DD2-65A5-BC4A-AAE8-95887777ABC8}"/>
              </a:ext>
            </a:extLst>
          </p:cNvPr>
          <p:cNvGrpSpPr/>
          <p:nvPr/>
        </p:nvGrpSpPr>
        <p:grpSpPr>
          <a:xfrm>
            <a:off x="986391" y="3777527"/>
            <a:ext cx="3139558" cy="301135"/>
            <a:chOff x="656761" y="3747138"/>
            <a:chExt cx="3139558" cy="301135"/>
          </a:xfrm>
        </p:grpSpPr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59A2B41C-5BF1-7813-311F-B480F697A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CE27BE-1BEB-1706-6B96-C85CB0D85641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E156FC04-E0E6-3A4E-7C09-662F46C32D1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870297" y="3879099"/>
            <a:ext cx="65404" cy="151789"/>
          </a:xfrm>
          <a:prstGeom prst="rect">
            <a:avLst/>
          </a:prstGeom>
        </p:spPr>
      </p:pic>
      <p:grpSp>
        <p:nvGrpSpPr>
          <p:cNvPr id="51" name="그룹 50">
            <a:extLst>
              <a:ext uri="{FF2B5EF4-FFF2-40B4-BE49-F238E27FC236}">
                <a16:creationId xmlns:a16="http://schemas.microsoft.com/office/drawing/2014/main" id="{D625DBF8-5811-E281-FD7E-7D97426DC3A4}"/>
              </a:ext>
            </a:extLst>
          </p:cNvPr>
          <p:cNvGrpSpPr/>
          <p:nvPr/>
        </p:nvGrpSpPr>
        <p:grpSpPr>
          <a:xfrm>
            <a:off x="935401" y="4253291"/>
            <a:ext cx="2771805" cy="261610"/>
            <a:chOff x="588972" y="4409750"/>
            <a:chExt cx="2771805" cy="261610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CF1FE83-F1EB-88C1-183B-E6397BF4AB21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0762E3B0-77ED-4174-AC65-2747AF64E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20A5C07E-F4E9-8CB4-D148-D8AF42278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72" name="그림 71">
            <a:extLst>
              <a:ext uri="{FF2B5EF4-FFF2-40B4-BE49-F238E27FC236}">
                <a16:creationId xmlns:a16="http://schemas.microsoft.com/office/drawing/2014/main" id="{747DDFFA-98A6-434E-2721-291CCD43C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230" y="2207239"/>
            <a:ext cx="3755502" cy="87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21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9AEB9-5C3E-FA32-10EA-98C1604FD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4580E8-F561-612D-29DD-68B54D75018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계산식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488347-57D7-C6D2-6909-D6B14C4B07A5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0C9E56-8E13-063A-C089-D0E90BAB8455}"/>
              </a:ext>
            </a:extLst>
          </p:cNvPr>
          <p:cNvSpPr/>
          <p:nvPr/>
        </p:nvSpPr>
        <p:spPr>
          <a:xfrm>
            <a:off x="177401" y="14846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6" name="사각형: 둥근 모서리 16">
            <a:extLst>
              <a:ext uri="{FF2B5EF4-FFF2-40B4-BE49-F238E27FC236}">
                <a16:creationId xmlns:a16="http://schemas.microsoft.com/office/drawing/2014/main" id="{F1652DF7-1F4B-EF41-3258-65810CCCDE15}"/>
              </a:ext>
            </a:extLst>
          </p:cNvPr>
          <p:cNvSpPr/>
          <p:nvPr/>
        </p:nvSpPr>
        <p:spPr>
          <a:xfrm>
            <a:off x="532435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1504FB-ED55-843A-EDA1-AB4FC3AE3FEF}"/>
              </a:ext>
            </a:extLst>
          </p:cNvPr>
          <p:cNvSpPr txBox="1"/>
          <p:nvPr/>
        </p:nvSpPr>
        <p:spPr>
          <a:xfrm>
            <a:off x="468187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0F1A4A-8788-F212-4F17-6A352D550FA5}"/>
              </a:ext>
            </a:extLst>
          </p:cNvPr>
          <p:cNvSpPr txBox="1"/>
          <p:nvPr/>
        </p:nvSpPr>
        <p:spPr>
          <a:xfrm>
            <a:off x="177041" y="1661731"/>
            <a:ext cx="35976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시장 잠재량은 아래의 식을 통해 계산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51BF062-F832-F0D0-21A4-5657784C045D}"/>
              </a:ext>
            </a:extLst>
          </p:cNvPr>
          <p:cNvGrpSpPr/>
          <p:nvPr/>
        </p:nvGrpSpPr>
        <p:grpSpPr>
          <a:xfrm>
            <a:off x="607713" y="3379753"/>
            <a:ext cx="2748221" cy="273362"/>
            <a:chOff x="612556" y="3379753"/>
            <a:chExt cx="2748221" cy="273362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214F43-26D8-1498-CFEA-6E8B70636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22178" r="84382" b="34647"/>
            <a:stretch/>
          </p:blipFill>
          <p:spPr>
            <a:xfrm>
              <a:off x="612556" y="3379753"/>
              <a:ext cx="295076" cy="247962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DCC2F76-C3A6-F00F-735D-C7C71E4E90E7}"/>
                </a:ext>
              </a:extLst>
            </p:cNvPr>
            <p:cNvSpPr txBox="1"/>
            <p:nvPr/>
          </p:nvSpPr>
          <p:spPr>
            <a:xfrm>
              <a:off x="825082" y="3391505"/>
              <a:ext cx="253569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경기도 전체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C868F09-C26C-820B-16ED-993B5EE7267C}"/>
              </a:ext>
            </a:extLst>
          </p:cNvPr>
          <p:cNvGrpSpPr/>
          <p:nvPr/>
        </p:nvGrpSpPr>
        <p:grpSpPr>
          <a:xfrm>
            <a:off x="635119" y="3777527"/>
            <a:ext cx="3139558" cy="301135"/>
            <a:chOff x="656761" y="3747138"/>
            <a:chExt cx="3139558" cy="301135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C651232-766F-F7D2-0D62-FB39FD58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932" t="24649" r="45994" b="25556"/>
            <a:stretch/>
          </p:blipFill>
          <p:spPr>
            <a:xfrm>
              <a:off x="656761" y="3747138"/>
              <a:ext cx="216649" cy="27159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23CC25-B1C7-F7F3-73EC-6DDBDB9ECD3D}"/>
                </a:ext>
              </a:extLst>
            </p:cNvPr>
            <p:cNvSpPr txBox="1"/>
            <p:nvPr/>
          </p:nvSpPr>
          <p:spPr>
            <a:xfrm>
              <a:off x="825082" y="3786663"/>
              <a:ext cx="297123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태양광 이론적 </a:t>
              </a:r>
              <a:r>
                <a:rPr lang="ko-KR" altLang="en-US" sz="1100" kern="800" dirty="0" err="1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잠재량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</p:grpSp>
      <p:pic>
        <p:nvPicPr>
          <p:cNvPr id="17" name="그림 16">
            <a:extLst>
              <a:ext uri="{FF2B5EF4-FFF2-40B4-BE49-F238E27FC236}">
                <a16:creationId xmlns:a16="http://schemas.microsoft.com/office/drawing/2014/main" id="{092A4E68-D7F4-DEE8-A168-304466C216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458" t="75952" r="63392"/>
          <a:stretch/>
        </p:blipFill>
        <p:spPr>
          <a:xfrm>
            <a:off x="1519025" y="3879099"/>
            <a:ext cx="65404" cy="151789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F4B607EA-78B0-3658-533D-E63CCF3F6EDF}"/>
              </a:ext>
            </a:extLst>
          </p:cNvPr>
          <p:cNvGrpSpPr/>
          <p:nvPr/>
        </p:nvGrpSpPr>
        <p:grpSpPr>
          <a:xfrm>
            <a:off x="584129" y="4253291"/>
            <a:ext cx="2771805" cy="261610"/>
            <a:chOff x="588972" y="4409750"/>
            <a:chExt cx="2771805" cy="26161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FBFA8F0-03E5-8E1D-5172-BF9FCBF60D35}"/>
                </a:ext>
              </a:extLst>
            </p:cNvPr>
            <p:cNvSpPr txBox="1"/>
            <p:nvPr/>
          </p:nvSpPr>
          <p:spPr>
            <a:xfrm>
              <a:off x="825083" y="4409750"/>
              <a:ext cx="253569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just" defTabSz="457200" latinLnBrk="0">
                <a:spcBef>
                  <a:spcPts val="600"/>
                </a:spcBef>
                <a:spcAft>
                  <a:spcPts val="600"/>
                </a:spcAft>
                <a:defRPr/>
              </a:pP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: 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개별격자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  )</a:t>
              </a:r>
              <a:r>
                <a:rPr lang="ko-KR" altLang="en-US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의  연간 일사량 </a:t>
              </a:r>
              <a:r>
                <a:rPr lang="en-US" altLang="ko-KR" sz="1100" kern="800" dirty="0">
                  <a:ln w="3175">
                    <a:solidFill>
                      <a:prstClr val="black">
                        <a:lumMod val="75000"/>
                        <a:lumOff val="25000"/>
                        <a:alpha val="10000"/>
                      </a:prst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(GWh)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C3A48BAA-10E5-939A-C0F8-B1258D686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83136" t="31459" b="26805"/>
            <a:stretch/>
          </p:blipFill>
          <p:spPr>
            <a:xfrm>
              <a:off x="588972" y="4439982"/>
              <a:ext cx="284438" cy="213972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6D091F3-8526-1D90-166C-5596B551D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3458" t="75952" r="63392"/>
            <a:stretch/>
          </p:blipFill>
          <p:spPr>
            <a:xfrm>
              <a:off x="1545430" y="4471073"/>
              <a:ext cx="65404" cy="151789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A799D8CC-EED6-7E3D-8554-34D4DBF14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4877" y="2219126"/>
            <a:ext cx="2161658" cy="109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369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B61B8-1277-EA9B-9A53-F1D1EDC48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3AFDC9-5BE0-9CDA-02D4-1072537A99DC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데이터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AE8C6-7C9E-213A-9315-DDE752C9E9B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F3D8B30-B3ED-55E0-E95D-C542FDFC4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8114180"/>
              </p:ext>
            </p:extLst>
          </p:nvPr>
        </p:nvGraphicFramePr>
        <p:xfrm>
          <a:off x="6199673" y="1492166"/>
          <a:ext cx="4677876" cy="3861582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75082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047749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세부 고려 항목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지리적요인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baseline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하천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경사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20˚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이상인 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도시생태현황지도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산사태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등급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산림청 산사태위험지도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정책적요인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용도지역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자연환경보전구역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취락구역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공항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브이월드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용도지역지구정보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문화재보호구역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국가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시도 문화재지역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등록문화재 지역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개발불가지역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야생동물보호구역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천연기념물서식지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휴전선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민간인통제선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환경보전해역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자연공원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갯벌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수자원보호구역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지역계획 절대보전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특별관리해역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연평도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NLL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787484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생태자연도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1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등급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별도 관리구역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80768008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백두대간 보호구역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농업진흥지역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21648"/>
                  </a:ext>
                </a:extLst>
              </a:tr>
              <a:tr h="10062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경제적요인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균등화 발전단가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(LCOE, Levelized Cost of Electricity),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계통한계가격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(SMP, System Marginal Price),</a:t>
                      </a:r>
                    </a:p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신재생에너지 공급인증서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(REC, Renewable Energy Certificate)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5C48B462-DA48-4BEF-421C-E4D1FD8AC2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59766"/>
              </p:ext>
            </p:extLst>
          </p:nvPr>
        </p:nvGraphicFramePr>
        <p:xfrm>
          <a:off x="694133" y="1485342"/>
          <a:ext cx="4677877" cy="3670821"/>
        </p:xfrm>
        <a:graphic>
          <a:graphicData uri="http://schemas.openxmlformats.org/drawingml/2006/table">
            <a:tbl>
              <a:tblPr/>
              <a:tblGrid>
                <a:gridCol w="87930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49045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25689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2123843">
                  <a:extLst>
                    <a:ext uri="{9D8B030D-6E8A-4147-A177-3AD203B41FA5}">
                      <a16:colId xmlns:a16="http://schemas.microsoft.com/office/drawing/2014/main" val="4095470753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출처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모듈면적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33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산업통상자원부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(2020)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2501780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모듈효율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수명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성능저하율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0.45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설비비용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1,450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1,232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에너지경제연구원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27.1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26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5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0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할인율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4.5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113183"/>
                  </a:ext>
                </a:extLst>
              </a:tr>
              <a:tr h="3354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SMP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131.1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전력거래소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홈페이지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최근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년치 평균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0344218"/>
                  </a:ext>
                </a:extLst>
              </a:tr>
              <a:tr h="335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REC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55.4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294222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9C000A76-9B45-92E4-5F1B-84DA309F746C}"/>
              </a:ext>
            </a:extLst>
          </p:cNvPr>
          <p:cNvSpPr txBox="1"/>
          <p:nvPr/>
        </p:nvSpPr>
        <p:spPr>
          <a:xfrm>
            <a:off x="88711" y="5153472"/>
            <a:ext cx="5304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에너지경제연구원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(2023),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공급확대를 위한 중장기 발전단가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전망 시스템</a:t>
            </a:r>
            <a:endParaRPr lang="en-US" altLang="ko-KR" sz="8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전력거래소 홈페이지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연도별 계통한계가격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3"/>
              </a:rPr>
              <a:t>https://new.kpx.or.kr/smpYearly.es?mid=a10606080400&amp;device=pc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REC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거래동향 리포트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4"/>
              </a:rPr>
              <a:t>https://onerec.kmos.kr/portal/rec/selectRecReport_tradePerformanceList.do?key=1971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CCCC170-98D0-CB9A-6430-F7C198156F10}"/>
              </a:ext>
            </a:extLst>
          </p:cNvPr>
          <p:cNvSpPr/>
          <p:nvPr/>
        </p:nvSpPr>
        <p:spPr>
          <a:xfrm>
            <a:off x="7053349" y="7959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도생도 어느 정보를 썼는지 확인 할 것</a:t>
            </a:r>
            <a:r>
              <a:rPr lang="en-US" altLang="ko-KR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.</a:t>
            </a:r>
            <a:endParaRPr lang="ko-KR" altLang="en-US" sz="4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37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D0FA5-5A6C-133A-C4E1-CEFFAABC69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846547-168F-7F9D-A2F6-4FAD7A3CDBBE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기술적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D9DAE7-A3CF-2524-3206-0A75C6E5E6BE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F0168F4-8635-B982-D820-6ECFA0875877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ADC8C174-4C74-1A5D-4E60-8DE346E0B10E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D1C587-C96D-9327-00D7-AB19C69D8C0D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F0E2C3-E5E9-ACAB-F880-6EF77E56B008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1CFB2143-3D9F-EA73-EE84-E532E666AE48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303C-56E2-9E8D-2857-C3C5B0EF8CE4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3997C0C-8D0A-9A5F-D443-A60A4E7905D1}"/>
              </a:ext>
            </a:extLst>
          </p:cNvPr>
          <p:cNvSpPr/>
          <p:nvPr/>
        </p:nvSpPr>
        <p:spPr>
          <a:xfrm>
            <a:off x="2881308" y="2593682"/>
            <a:ext cx="4903498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차이점에 대한 이유</a:t>
            </a:r>
          </a:p>
        </p:txBody>
      </p:sp>
    </p:spTree>
    <p:extLst>
      <p:ext uri="{BB962C8B-B14F-4D97-AF65-F5344CB8AC3E}">
        <p14:creationId xmlns:p14="http://schemas.microsoft.com/office/powerpoint/2010/main" val="3152639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D22F-60E8-008E-A8AF-5EE8FEF5D3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F62EF-C503-2955-02D2-81A80A00797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시장 </a:t>
            </a:r>
            <a:r>
              <a:rPr lang="ko-KR" altLang="en-US" sz="300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잠재량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EA23ED-FA53-9338-2E42-A7FEDD7D54E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F9CBCFD-7BA0-6AB6-A8C9-5C91ED957DA1}"/>
              </a:ext>
            </a:extLst>
          </p:cNvPr>
          <p:cNvSpPr/>
          <p:nvPr/>
        </p:nvSpPr>
        <p:spPr>
          <a:xfrm>
            <a:off x="1708894" y="1359565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사각형: 둥근 모서리 16">
            <a:extLst>
              <a:ext uri="{FF2B5EF4-FFF2-40B4-BE49-F238E27FC236}">
                <a16:creationId xmlns:a16="http://schemas.microsoft.com/office/drawing/2014/main" id="{8228773B-FAEB-A140-7828-5B60EBA91302}"/>
              </a:ext>
            </a:extLst>
          </p:cNvPr>
          <p:cNvSpPr/>
          <p:nvPr/>
        </p:nvSpPr>
        <p:spPr>
          <a:xfrm>
            <a:off x="2407354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779A91-5492-AFD7-F1FA-F95B199F1BF3}"/>
              </a:ext>
            </a:extLst>
          </p:cNvPr>
          <p:cNvSpPr txBox="1"/>
          <p:nvPr/>
        </p:nvSpPr>
        <p:spPr>
          <a:xfrm>
            <a:off x="2343106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 기후플랫폼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8741209-5277-ACCB-DD4A-CFA6007BDAD2}"/>
              </a:ext>
            </a:extLst>
          </p:cNvPr>
          <p:cNvSpPr/>
          <p:nvPr/>
        </p:nvSpPr>
        <p:spPr>
          <a:xfrm>
            <a:off x="6058404" y="1359565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2" name="사각형: 둥근 모서리 16">
            <a:extLst>
              <a:ext uri="{FF2B5EF4-FFF2-40B4-BE49-F238E27FC236}">
                <a16:creationId xmlns:a16="http://schemas.microsoft.com/office/drawing/2014/main" id="{C212015C-B530-2140-80C2-FC2021D7023E}"/>
              </a:ext>
            </a:extLst>
          </p:cNvPr>
          <p:cNvSpPr/>
          <p:nvPr/>
        </p:nvSpPr>
        <p:spPr>
          <a:xfrm>
            <a:off x="6413438" y="1173494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4627EF-8DF6-0F4D-B79B-D312F60D415A}"/>
              </a:ext>
            </a:extLst>
          </p:cNvPr>
          <p:cNvSpPr txBox="1"/>
          <p:nvPr/>
        </p:nvSpPr>
        <p:spPr>
          <a:xfrm>
            <a:off x="6349190" y="1137133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에너지기술연구원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52210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037D3-5A66-6B41-1F40-B811C41F4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1F9E2B-AA79-B6ED-0927-591F43DFE6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옥상형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+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02A660-9576-7A59-8A9E-FCF327720C2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90895A0-C67C-66F6-F221-09FC5A23568D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B9280A4E-327D-0531-FF87-A051DBAA02B4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5C4418-D9A7-DD26-01FA-B8D4BE2F4BF3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608DA34-4595-3E94-6438-F1C7EDAEF6B3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CBB4AE09-1916-4B00-CA4B-395A24668344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3127B36-EB28-D06C-1257-7166A293CB5A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1B23954-F675-41C0-71B6-7FBCEB1D2C71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429F2900-9B57-3C3A-338A-DD7D0B5F705E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69278B4-3C04-76DF-AC64-3E04E1BC035C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8099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E93F1-DE1D-8683-25AE-8079CAFBE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42035A-A6CB-0AFC-4FDB-8020924B0D63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지상형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7A672-908F-FEA6-E6F0-B9B3D7A9B45D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D43297F-414C-2343-BDBE-738619828B56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45AF3985-77E4-79C6-4EED-1815D0356B0B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251519-529B-6924-CEAB-4B1118F6A6D4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FA639C5-FC47-5410-4A94-B1B1657853D9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B45CEFC6-360D-9302-B112-FD572B2AEDE7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637DB6-71DC-5732-CF8B-23FC49C7CF81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E7A8BE8-60B5-E873-0098-443743791A34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1AC90E60-C853-FDE4-3622-6724C010238A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FD35842-2877-3755-630C-D485869A1B71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562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C0F9-5B68-A116-B428-1C52BF4CE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2D61C1-54F7-70A4-40DE-DAAAC371D01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재생에너지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232B5B-045C-C768-6C57-4DAFC72F2B54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73ADC40-A185-5A9C-3663-2FB3DB40A1BE}"/>
              </a:ext>
            </a:extLst>
          </p:cNvPr>
          <p:cNvSpPr/>
          <p:nvPr/>
        </p:nvSpPr>
        <p:spPr>
          <a:xfrm>
            <a:off x="327024" y="1484687"/>
            <a:ext cx="11171555" cy="17919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49BB533A-7828-34D4-3FCF-9AC8633A6934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A4D5A-32B3-086E-58A6-EC00F65C3560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재생에너지 현황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4C9C47-717F-AC11-7624-35B1F842BCC6}"/>
              </a:ext>
            </a:extLst>
          </p:cNvPr>
          <p:cNvSpPr txBox="1"/>
          <p:nvPr/>
        </p:nvSpPr>
        <p:spPr>
          <a:xfrm>
            <a:off x="364763" y="1661731"/>
            <a:ext cx="1117155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기후변화 대응을 위해 지속가능한 재생에너지를 적극 활용해야 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재생에너지는 태양광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수력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해양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바이오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폐기물 등 다양하게 존재함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전세계적으로 수력과 풍력이 많은 비중을 차지하는 것에 비해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국내의 경우 자연 조건상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에너지를 활용하는 것이 가장 적합함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 발전량은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2023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 국내 전체 재생에너지 발전량의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62.5%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를 차지하고 있음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B6C83AD5-EA40-ED92-2F6F-3114F7D1D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30" y="3462671"/>
            <a:ext cx="5078077" cy="306559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ED9F287-47CB-F026-4368-D75246A6ED1A}"/>
              </a:ext>
            </a:extLst>
          </p:cNvPr>
          <p:cNvSpPr/>
          <p:nvPr/>
        </p:nvSpPr>
        <p:spPr>
          <a:xfrm>
            <a:off x="6314879" y="1050806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주장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현황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o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1006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DB53FE-FA60-06F3-F26C-B34E6DD1B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6C313-5882-8EE9-D5F7-943EDD35175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</a:t>
            </a: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옥상형 태양광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3EB40-4C79-A4D0-B39B-4AB418A0B5B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6D1DC94-83EB-509A-A02D-12F201568493}"/>
              </a:ext>
            </a:extLst>
          </p:cNvPr>
          <p:cNvSpPr/>
          <p:nvPr/>
        </p:nvSpPr>
        <p:spPr>
          <a:xfrm>
            <a:off x="18224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8" name="사각형: 둥근 모서리 16">
            <a:extLst>
              <a:ext uri="{FF2B5EF4-FFF2-40B4-BE49-F238E27FC236}">
                <a16:creationId xmlns:a16="http://schemas.microsoft.com/office/drawing/2014/main" id="{CBB02597-95CB-12E8-3E6D-70798692D382}"/>
              </a:ext>
            </a:extLst>
          </p:cNvPr>
          <p:cNvSpPr/>
          <p:nvPr/>
        </p:nvSpPr>
        <p:spPr>
          <a:xfrm>
            <a:off x="53727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92C9A5-CDE2-3B7F-6F1B-10CD379DFC91}"/>
              </a:ext>
            </a:extLst>
          </p:cNvPr>
          <p:cNvSpPr txBox="1"/>
          <p:nvPr/>
        </p:nvSpPr>
        <p:spPr>
          <a:xfrm>
            <a:off x="47303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이론적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402B0EB-4FAD-0635-0ED0-FCA08F944A2C}"/>
              </a:ext>
            </a:extLst>
          </p:cNvPr>
          <p:cNvSpPr/>
          <p:nvPr/>
        </p:nvSpPr>
        <p:spPr>
          <a:xfrm>
            <a:off x="3893294" y="1294187"/>
            <a:ext cx="4277032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3" name="사각형: 둥근 모서리 16">
            <a:extLst>
              <a:ext uri="{FF2B5EF4-FFF2-40B4-BE49-F238E27FC236}">
                <a16:creationId xmlns:a16="http://schemas.microsoft.com/office/drawing/2014/main" id="{2FB70419-704E-C470-A541-7E11349823EB}"/>
              </a:ext>
            </a:extLst>
          </p:cNvPr>
          <p:cNvSpPr/>
          <p:nvPr/>
        </p:nvSpPr>
        <p:spPr>
          <a:xfrm>
            <a:off x="4591754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174218C-07CE-C5D2-8489-3F0F0D3B65A4}"/>
              </a:ext>
            </a:extLst>
          </p:cNvPr>
          <p:cNvSpPr txBox="1"/>
          <p:nvPr/>
        </p:nvSpPr>
        <p:spPr>
          <a:xfrm>
            <a:off x="4527506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기술적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934ADC7-4A21-6287-00F0-38E59A6A65B7}"/>
              </a:ext>
            </a:extLst>
          </p:cNvPr>
          <p:cNvSpPr/>
          <p:nvPr/>
        </p:nvSpPr>
        <p:spPr>
          <a:xfrm>
            <a:off x="8242804" y="1294187"/>
            <a:ext cx="3635375" cy="5198053"/>
          </a:xfrm>
          <a:prstGeom prst="rect">
            <a:avLst/>
          </a:prstGeom>
          <a:solidFill>
            <a:schemeClr val="bg1"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8" name="사각형: 둥근 모서리 16">
            <a:extLst>
              <a:ext uri="{FF2B5EF4-FFF2-40B4-BE49-F238E27FC236}">
                <a16:creationId xmlns:a16="http://schemas.microsoft.com/office/drawing/2014/main" id="{804CF3A9-92EE-E2E9-EAAF-6B966F0A4A57}"/>
              </a:ext>
            </a:extLst>
          </p:cNvPr>
          <p:cNvSpPr/>
          <p:nvPr/>
        </p:nvSpPr>
        <p:spPr>
          <a:xfrm>
            <a:off x="8597838" y="11081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A49883-5FCC-8DCA-245F-0D2B91945BAE}"/>
              </a:ext>
            </a:extLst>
          </p:cNvPr>
          <p:cNvSpPr txBox="1"/>
          <p:nvPr/>
        </p:nvSpPr>
        <p:spPr>
          <a:xfrm>
            <a:off x="8533590" y="10717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시장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250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711CA-03E8-2175-CC67-3A0416470E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AC7748E-657D-7CE5-5E20-ECAFC7CCFE3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422FFE-D8AB-2087-F4C9-5704DE66F070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48FCB3-5B54-9DDF-222D-E59186612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880" y="3582476"/>
            <a:ext cx="5125738" cy="26917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2A5B28-75FC-C711-AA49-3429E9040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084" y="3577320"/>
            <a:ext cx="5130895" cy="26969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488AF7F-326D-71D5-6C97-15B68EED316C}"/>
              </a:ext>
            </a:extLst>
          </p:cNvPr>
          <p:cNvSpPr txBox="1"/>
          <p:nvPr/>
        </p:nvSpPr>
        <p:spPr>
          <a:xfrm>
            <a:off x="1409283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면적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130CCC-80B7-3BB9-F1EF-766AB83168A3}"/>
              </a:ext>
            </a:extLst>
          </p:cNvPr>
          <p:cNvSpPr txBox="1"/>
          <p:nvPr/>
        </p:nvSpPr>
        <p:spPr>
          <a:xfrm>
            <a:off x="281940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E26216-9E8B-9297-8AB2-B0AC469C0DD4}"/>
              </a:ext>
            </a:extLst>
          </p:cNvPr>
          <p:cNvSpPr txBox="1"/>
          <p:nvPr/>
        </p:nvSpPr>
        <p:spPr>
          <a:xfrm>
            <a:off x="5869239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(GWh)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75818-CE8C-F7B3-EDE0-4540116EF67B}"/>
              </a:ext>
            </a:extLst>
          </p:cNvPr>
          <p:cNvSpPr txBox="1"/>
          <p:nvPr/>
        </p:nvSpPr>
        <p:spPr>
          <a:xfrm>
            <a:off x="10617813" y="3383618"/>
            <a:ext cx="6174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</a:t>
            </a:r>
            <a:r>
              <a:rPr lang="ko-KR" altLang="en-US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명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/km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5104B9-A46A-CF57-E7D1-8D5ED82B750D}"/>
              </a:ext>
            </a:extLst>
          </p:cNvPr>
          <p:cNvSpPr txBox="1"/>
          <p:nvPr/>
        </p:nvSpPr>
        <p:spPr>
          <a:xfrm>
            <a:off x="5043287" y="3383618"/>
            <a:ext cx="449419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(km</a:t>
            </a:r>
            <a:r>
              <a:rPr lang="en-US" altLang="ko-KR" sz="1000" baseline="30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</a:t>
            </a:r>
            <a:r>
              <a:rPr lang="en-US" altLang="ko-KR" sz="1000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)</a:t>
            </a:r>
            <a:endParaRPr lang="ko-KR" altLang="en-US" sz="1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D44BC9-D3BE-ED32-BB6B-9CB91F1AEB48}"/>
              </a:ext>
            </a:extLst>
          </p:cNvPr>
          <p:cNvSpPr txBox="1"/>
          <p:nvPr/>
        </p:nvSpPr>
        <p:spPr>
          <a:xfrm>
            <a:off x="7273160" y="3137397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vs. 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인구밀도</a:t>
            </a:r>
            <a:endParaRPr lang="ko-KR" altLang="en-US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EDDE496-9DE5-6C15-3886-01F7E10A238D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3" name="사각형: 둥근 모서리 16">
            <a:extLst>
              <a:ext uri="{FF2B5EF4-FFF2-40B4-BE49-F238E27FC236}">
                <a16:creationId xmlns:a16="http://schemas.microsoft.com/office/drawing/2014/main" id="{BD011A4B-50AF-C017-C3D9-8C1FA2B01F1B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223B37-8501-0C2E-3A89-6FFAE1977EF1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57897-45B9-DC5C-15DB-A3D23BC7D980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시군별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2277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8E4B3-9B19-7485-248C-30C52C5F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9E9E97-6141-6C86-88F6-C9F4B853BD80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결과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348004-D5B4-9AAA-B2E9-C4E49FC2AB09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4D86EED-9D04-2B91-E00D-6E3A170DE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8074354"/>
              </p:ext>
            </p:extLst>
          </p:nvPr>
        </p:nvGraphicFramePr>
        <p:xfrm>
          <a:off x="312420" y="1732789"/>
          <a:ext cx="4413631" cy="4535421"/>
        </p:xfrm>
        <a:graphic>
          <a:graphicData uri="http://schemas.openxmlformats.org/drawingml/2006/table">
            <a:tbl>
              <a:tblPr/>
              <a:tblGrid>
                <a:gridCol w="959560">
                  <a:extLst>
                    <a:ext uri="{9D8B030D-6E8A-4147-A177-3AD203B41FA5}">
                      <a16:colId xmlns:a16="http://schemas.microsoft.com/office/drawing/2014/main" val="682195893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958028550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2210615805"/>
                    </a:ext>
                  </a:extLst>
                </a:gridCol>
                <a:gridCol w="1151357">
                  <a:extLst>
                    <a:ext uri="{9D8B030D-6E8A-4147-A177-3AD203B41FA5}">
                      <a16:colId xmlns:a16="http://schemas.microsoft.com/office/drawing/2014/main" val="894335730"/>
                    </a:ext>
                  </a:extLst>
                </a:gridCol>
              </a:tblGrid>
              <a:tr h="51408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</a:t>
                      </a:r>
                      <a:r>
                        <a:rPr lang="en-US" altLang="ko-KR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·</a:t>
                      </a:r>
                      <a:r>
                        <a:rPr lang="ko-KR" altLang="en-US" sz="1050" b="0" kern="1200" spc="-60" baseline="0" dirty="0">
                          <a:ln w="3175">
                            <a:solidFill>
                              <a:schemeClr val="bg1">
                                <a:alpha val="1000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</a:t>
                      </a: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3B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기술적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1200" spc="-60" baseline="0" dirty="0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시장 </a:t>
                      </a:r>
                      <a:r>
                        <a:rPr lang="ko-KR" altLang="en-US" sz="900" b="0" kern="1200" spc="-60" baseline="0" dirty="0" err="1">
                          <a:ln w="3175">
                            <a:solidFill>
                              <a:schemeClr val="accent2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잠재량</a:t>
                      </a:r>
                      <a:endParaRPr lang="ko-KR" altLang="en-US" sz="900" b="0" kern="1200" spc="-60" baseline="0" dirty="0">
                        <a:ln w="3175">
                          <a:solidFill>
                            <a:schemeClr val="accent2">
                              <a:alpha val="10000"/>
                            </a:schemeClr>
                          </a:solidFill>
                        </a:ln>
                        <a:solidFill>
                          <a:srgbClr val="003B68"/>
                        </a:solidFill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17086" marR="17086" marT="8513" marB="8513" anchor="ctr">
                    <a:lnL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2958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수원시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660196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용인시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21748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성남시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093531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부천시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325967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화성시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356057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008035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30579963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평택시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2752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시흥시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461429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35762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8550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광명시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67052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군포시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02311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하남시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52727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오산시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5125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이천시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967990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안성시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182020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의왕시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3206502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6155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여주시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706947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과천시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7148047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경기남부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888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고양시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2016816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남양주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819178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파주시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171317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의정부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053321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양주시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193007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구리시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6723460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포천시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03985301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동두천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46439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가평군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427918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0" kern="1200" spc="-60" baseline="0" dirty="0">
                          <a:ln w="3175">
                            <a:solidFill>
                              <a:schemeClr val="accent1"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연천군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0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05192005"/>
                  </a:ext>
                </a:extLst>
              </a:tr>
              <a:tr h="114737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ts val="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8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003B68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경기북부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700" b="1" i="0" u="none" strike="noStrike" kern="12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8526045"/>
                  </a:ext>
                </a:extLst>
              </a:tr>
              <a:tr h="158215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000" b="1" i="0" u="none" strike="noStrike" kern="1200" cap="none" spc="-60" normalizeH="0" baseline="0" dirty="0">
                          <a:ln w="3175">
                            <a:solidFill>
                              <a:schemeClr val="tx1">
                                <a:lumMod val="65000"/>
                                <a:lumOff val="35000"/>
                                <a:alpha val="10000"/>
                              </a:schemeClr>
                            </a:solidFill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전체</a:t>
                      </a:r>
                    </a:p>
                  </a:txBody>
                  <a:tcPr marL="17086" marR="17086" marT="17086" marB="17086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altLang="ko-KR" sz="1000" b="1" i="0" u="none" strike="noStrike" kern="1200" dirty="0">
                        <a:solidFill>
                          <a:srgbClr val="FF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3B6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7125595"/>
                  </a:ext>
                </a:extLst>
              </a:tr>
            </a:tbl>
          </a:graphicData>
        </a:graphic>
      </p:graphicFrame>
      <p:grpSp>
        <p:nvGrpSpPr>
          <p:cNvPr id="13" name="그룹 12">
            <a:extLst>
              <a:ext uri="{FF2B5EF4-FFF2-40B4-BE49-F238E27FC236}">
                <a16:creationId xmlns:a16="http://schemas.microsoft.com/office/drawing/2014/main" id="{AB5E84A4-C365-901F-34C5-B711CD146D94}"/>
              </a:ext>
            </a:extLst>
          </p:cNvPr>
          <p:cNvGrpSpPr/>
          <p:nvPr/>
        </p:nvGrpSpPr>
        <p:grpSpPr>
          <a:xfrm>
            <a:off x="351104" y="1390841"/>
            <a:ext cx="4374947" cy="318629"/>
            <a:chOff x="453895" y="1773863"/>
            <a:chExt cx="3225039" cy="318629"/>
          </a:xfrm>
        </p:grpSpPr>
        <p:sp>
          <p:nvSpPr>
            <p:cNvPr id="14" name="화살표: 갈매기형 수장 13">
              <a:extLst>
                <a:ext uri="{FF2B5EF4-FFF2-40B4-BE49-F238E27FC236}">
                  <a16:creationId xmlns:a16="http://schemas.microsoft.com/office/drawing/2014/main" id="{E82AFEB2-99F5-F8A0-6301-BB808A6B5FE2}"/>
                </a:ext>
              </a:extLst>
            </p:cNvPr>
            <p:cNvSpPr/>
            <p:nvPr/>
          </p:nvSpPr>
          <p:spPr>
            <a:xfrm>
              <a:off x="527075" y="1842486"/>
              <a:ext cx="108710" cy="136797"/>
            </a:xfrm>
            <a:prstGeom prst="chevron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-6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+mn-cs"/>
              </a:endParaRP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20C393B2-BF7C-9DDD-9705-FBD98E8BA42C}"/>
                </a:ext>
              </a:extLst>
            </p:cNvPr>
            <p:cNvCxnSpPr>
              <a:cxnSpLocks/>
            </p:cNvCxnSpPr>
            <p:nvPr/>
          </p:nvCxnSpPr>
          <p:spPr>
            <a:xfrm>
              <a:off x="453895" y="2092492"/>
              <a:ext cx="3225039" cy="0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AD3A46-073C-F135-64B7-94942008F452}"/>
                </a:ext>
              </a:extLst>
            </p:cNvPr>
            <p:cNvSpPr txBox="1"/>
            <p:nvPr/>
          </p:nvSpPr>
          <p:spPr>
            <a:xfrm>
              <a:off x="653356" y="1773863"/>
              <a:ext cx="2952555" cy="276999"/>
            </a:xfrm>
            <a:prstGeom prst="rect">
              <a:avLst/>
            </a:prstGeom>
            <a:noFill/>
          </p:spPr>
          <p:txBody>
            <a:bodyPr wrap="square" lIns="108000" tIns="0" rIns="0" bIns="0" anchor="ctr" anchorCtr="0">
              <a:spAutoFit/>
            </a:bodyPr>
            <a:lstStyle>
              <a:defPPr>
                <a:defRPr lang="en-US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 kumimoji="1" b="0" i="0" u="none" strike="noStrike" cap="none" spc="-60" normalizeH="0" baseline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  <a:cs typeface="Pretendard SemiBold" panose="02000703000000020004" pitchFamily="50" charset="-127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20000"/>
                <a:buFontTx/>
                <a:buNone/>
                <a:tabLst/>
                <a:defRPr/>
              </a:pPr>
              <a:r>
                <a:rPr lang="ko-KR" altLang="en-US" dirty="0"/>
                <a:t>경기도 </a:t>
              </a:r>
              <a:r>
                <a:rPr lang="ko-KR" altLang="en-US" dirty="0" err="1"/>
                <a:t>시군별</a:t>
              </a:r>
              <a:r>
                <a:rPr lang="ko-KR" altLang="en-US" dirty="0"/>
                <a:t> 태양광 </a:t>
              </a:r>
              <a:r>
                <a:rPr lang="ko-KR" altLang="en-US" dirty="0" err="1"/>
                <a:t>잠재량</a:t>
              </a:r>
              <a:r>
                <a:rPr lang="ko-KR" altLang="en-US" dirty="0"/>
                <a:t> 분석 결과</a:t>
              </a:r>
              <a:r>
                <a:rPr lang="en-US" altLang="ko-KR" dirty="0"/>
                <a:t>(GWh</a:t>
              </a:r>
              <a:r>
                <a:rPr kumimoji="1" lang="en-US" altLang="ko-KR" sz="1800" b="0" i="0" u="none" strike="noStrike" kern="1200" cap="none" spc="-60" normalizeH="0" baseline="0" noProof="0" dirty="0">
                  <a:ln>
                    <a:solidFill>
                      <a:srgbClr val="5B9BD5">
                        <a:shade val="50000"/>
                        <a:alpha val="0"/>
                      </a:srgbClr>
                    </a:solidFill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)</a:t>
              </a:r>
              <a:endParaRPr kumimoji="1" lang="ko-KR" altLang="en-US" sz="1800" b="0" i="0" u="none" strike="noStrike" kern="1200" cap="none" spc="-60" normalizeH="0" baseline="0" noProof="0" dirty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16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래픽 1">
            <a:extLst>
              <a:ext uri="{FF2B5EF4-FFF2-40B4-BE49-F238E27FC236}">
                <a16:creationId xmlns:a16="http://schemas.microsoft.com/office/drawing/2014/main" id="{45DC0A69-75F5-6C15-585B-D3C148BDA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386" y="4508295"/>
            <a:ext cx="1981399" cy="4410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878042-087F-1544-86A4-49ECDF578F76}"/>
              </a:ext>
            </a:extLst>
          </p:cNvPr>
          <p:cNvSpPr txBox="1"/>
          <p:nvPr/>
        </p:nvSpPr>
        <p:spPr>
          <a:xfrm>
            <a:off x="888304" y="3075342"/>
            <a:ext cx="3863628" cy="94179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algn="r" defTabSz="914400" fontAlgn="auto" latinLnBrk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000" b="0" i="0" u="none" strike="noStrike" cap="none" spc="-6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800" b="0" i="0" u="none" strike="noStrike" kern="1200" cap="none" spc="-6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감사합니다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255C92C-42E5-4C4E-A8FC-B5D2AF902944}"/>
              </a:ext>
            </a:extLst>
          </p:cNvPr>
          <p:cNvGrpSpPr/>
          <p:nvPr/>
        </p:nvGrpSpPr>
        <p:grpSpPr>
          <a:xfrm>
            <a:off x="913386" y="2605675"/>
            <a:ext cx="1105858" cy="96874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990EBADB-187A-79EF-1840-AE203E47440F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4D42413-054F-7348-324E-BE1B16F15521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B012697-2AE3-91DA-AF35-DC223674C171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C9CFF3C-2434-EFE5-918C-86E44F3815C0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95F0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7553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F222A-3A16-8227-9534-095203B44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FEE892-08F5-DDB2-0762-87F847E0CD2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잠재량이란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27AA26-4557-204A-ABBF-65EE96265071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6FC5750-F56F-5745-A417-AB1966CC7E24}"/>
              </a:ext>
            </a:extLst>
          </p:cNvPr>
          <p:cNvSpPr/>
          <p:nvPr/>
        </p:nvSpPr>
        <p:spPr>
          <a:xfrm>
            <a:off x="327024" y="1484687"/>
            <a:ext cx="11171555" cy="228721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E7E7B3A-266B-2B8B-619B-92AC32A43A79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9024F3-E815-5C4D-8AD1-407DDCF796DB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태양광 에너지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25401F4-8AAA-0046-A0EA-B0CA0B106CE0}"/>
              </a:ext>
            </a:extLst>
          </p:cNvPr>
          <p:cNvSpPr txBox="1"/>
          <p:nvPr/>
        </p:nvSpPr>
        <p:spPr>
          <a:xfrm>
            <a:off x="364763" y="1661731"/>
            <a:ext cx="105790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해당 지역에 재생에너지의 총량을 의미함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 잠재량은 일사량이 높은 곳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풍력 잠재량은 풍력밀도가 높은 지역에 많음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태양과 가까운 적도 지방에 가까울수록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일사량이 높아지고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이에 따라 태양광 잠재량도 높아짐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태양광발전이란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태양광을 흡수하여 기전력을 발생시키는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광전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효과를 이용하여 태양광 에너지를 직접 전기에너지로 변환시키는 발전방식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D0D8DF59-363D-2317-C821-ECE07FBE8FF2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법적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, 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학문적 정의</a:t>
            </a:r>
            <a:endParaRPr lang="en-US" altLang="ko-KR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  <a:p>
            <a:pPr algn="ctr"/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(</a:t>
            </a:r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아는 내용</a:t>
            </a:r>
            <a:r>
              <a:rPr lang="en-US" altLang="ko-KR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x)</a:t>
            </a:r>
            <a:endParaRPr lang="ko-KR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411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59ADA-2626-7AD2-A270-29030E527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BAED6-A592-E03C-F336-1301762955E5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유형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A907B4-AE22-693A-BE80-FE449C29F878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2A2CF68-B0F6-49B4-12FE-051CFA933CB7}"/>
              </a:ext>
            </a:extLst>
          </p:cNvPr>
          <p:cNvSpPr/>
          <p:nvPr/>
        </p:nvSpPr>
        <p:spPr>
          <a:xfrm>
            <a:off x="327024" y="1484687"/>
            <a:ext cx="11171555" cy="187573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3B9FCF48-ACD7-98CD-517D-1B1837D591BD}"/>
              </a:ext>
            </a:extLst>
          </p:cNvPr>
          <p:cNvSpPr/>
          <p:nvPr/>
        </p:nvSpPr>
        <p:spPr>
          <a:xfrm>
            <a:off x="4229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826B6F-5C69-BCA6-5C37-0540A13879BA}"/>
              </a:ext>
            </a:extLst>
          </p:cNvPr>
          <p:cNvSpPr txBox="1"/>
          <p:nvPr/>
        </p:nvSpPr>
        <p:spPr>
          <a:xfrm>
            <a:off x="3587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개념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AD8E7A-0672-57BE-CBD7-BF1CDFD67DCB}"/>
              </a:ext>
            </a:extLst>
          </p:cNvPr>
          <p:cNvSpPr txBox="1"/>
          <p:nvPr/>
        </p:nvSpPr>
        <p:spPr>
          <a:xfrm>
            <a:off x="364763" y="1661731"/>
            <a:ext cx="10579044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잠재량은 정의에 따라 아래와 같이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3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단계로 평가함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어떠한 제약도 존재하지 않을 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이론적으로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이론적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기술적 제약과 지리적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중 정책적 제약과 경제적 제약을 반영할 때 활용가능한 에너지의 양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23F0A6-1227-06E9-558C-909224D8A135}"/>
              </a:ext>
            </a:extLst>
          </p:cNvPr>
          <p:cNvSpPr txBox="1"/>
          <p:nvPr/>
        </p:nvSpPr>
        <p:spPr>
          <a:xfrm>
            <a:off x="8745855" y="3123036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5097D4D-12EE-592C-3308-E62C34666BBB}"/>
              </a:ext>
            </a:extLst>
          </p:cNvPr>
          <p:cNvSpPr/>
          <p:nvPr/>
        </p:nvSpPr>
        <p:spPr>
          <a:xfrm>
            <a:off x="1885829" y="4128745"/>
            <a:ext cx="4935394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저번에 활용한 슬라이드</a:t>
            </a:r>
          </a:p>
        </p:txBody>
      </p:sp>
    </p:spTree>
    <p:extLst>
      <p:ext uri="{BB962C8B-B14F-4D97-AF65-F5344CB8AC3E}">
        <p14:creationId xmlns:p14="http://schemas.microsoft.com/office/powerpoint/2010/main" val="27065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87DAF-EE3D-E96D-B8ED-CD55F9F33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B23D14-949B-3443-647D-C304ADF8C108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국내 태양광 </a:t>
            </a: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분석 사례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34320A-B1BE-6798-308C-B22E0DC55AE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3BA00FA-14D0-C053-3F85-FC8B7854F2FA}"/>
              </a:ext>
            </a:extLst>
          </p:cNvPr>
          <p:cNvSpPr/>
          <p:nvPr/>
        </p:nvSpPr>
        <p:spPr>
          <a:xfrm>
            <a:off x="327025" y="1484687"/>
            <a:ext cx="6034860" cy="979873"/>
          </a:xfrm>
          <a:prstGeom prst="rect">
            <a:avLst/>
          </a:prstGeom>
          <a:solidFill>
            <a:schemeClr val="accent1">
              <a:lumMod val="10000"/>
              <a:lumOff val="90000"/>
              <a:alpha val="37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DBF1CF3B-1D1B-A905-83D3-A98C3DD15CB6}"/>
              </a:ext>
            </a:extLst>
          </p:cNvPr>
          <p:cNvSpPr/>
          <p:nvPr/>
        </p:nvSpPr>
        <p:spPr>
          <a:xfrm>
            <a:off x="422978" y="1298616"/>
            <a:ext cx="3704522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F454D7-A5B7-C19E-DC9C-CF3F4B7D8E58}"/>
              </a:ext>
            </a:extLst>
          </p:cNvPr>
          <p:cNvSpPr txBox="1"/>
          <p:nvPr/>
        </p:nvSpPr>
        <p:spPr>
          <a:xfrm>
            <a:off x="364763" y="1661731"/>
            <a:ext cx="608856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국내 태양광을 포함하여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연구는 한국에너지기술연구원에서 진행 중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선행연구에서 제시한 경기도의 태양광 </a:t>
            </a:r>
            <a:r>
              <a:rPr lang="ko-KR" altLang="en-US" sz="1600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수치는 아래 표와 같음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ED434-D9B9-2FEA-ECF9-0CA180C174D7}"/>
              </a:ext>
            </a:extLst>
          </p:cNvPr>
          <p:cNvSpPr txBox="1"/>
          <p:nvPr/>
        </p:nvSpPr>
        <p:spPr>
          <a:xfrm>
            <a:off x="8258175" y="5199618"/>
            <a:ext cx="284416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996A1A-5368-D531-251A-E700FC70388C}"/>
              </a:ext>
            </a:extLst>
          </p:cNvPr>
          <p:cNvSpPr txBox="1"/>
          <p:nvPr/>
        </p:nvSpPr>
        <p:spPr>
          <a:xfrm>
            <a:off x="530180" y="1262255"/>
            <a:ext cx="352112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경기도 태양광 </a:t>
            </a:r>
            <a:r>
              <a:rPr kumimoji="1" lang="ko-KR" altLang="en-US" dirty="0" err="1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잠재량</a:t>
            </a: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 분석 사례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9E61FAE-0F95-8D63-3C2B-9561A49C3B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16"/>
              </p:ext>
            </p:extLst>
          </p:nvPr>
        </p:nvGraphicFramePr>
        <p:xfrm>
          <a:off x="6545028" y="2347449"/>
          <a:ext cx="4534452" cy="2852169"/>
        </p:xfrm>
        <a:graphic>
          <a:graphicData uri="http://schemas.openxmlformats.org/drawingml/2006/table">
            <a:tbl>
              <a:tblPr/>
              <a:tblGrid>
                <a:gridCol w="1377609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798355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784860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57362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6125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이론적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r>
                        <a:rPr lang="en-US" altLang="ko-KR" sz="900" b="0" kern="0" spc="0" baseline="3000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*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22.8 TWh</a:t>
                      </a:r>
                    </a:p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시나리오별 </a:t>
                      </a:r>
                      <a:endParaRPr lang="en-US" altLang="ko-KR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최소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18.1,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최대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36.4)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본연구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13,386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407.2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18.4 TWh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4346FED-F513-7D4F-B3DE-B836D1CEB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855682"/>
              </p:ext>
            </p:extLst>
          </p:nvPr>
        </p:nvGraphicFramePr>
        <p:xfrm>
          <a:off x="11956847" y="107521"/>
          <a:ext cx="4213060" cy="2718118"/>
        </p:xfrm>
        <a:graphic>
          <a:graphicData uri="http://schemas.openxmlformats.org/drawingml/2006/table">
            <a:tbl>
              <a:tblPr/>
              <a:tblGrid>
                <a:gridCol w="1671502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98797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807720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  <a:gridCol w="835041">
                  <a:extLst>
                    <a:ext uri="{9D8B030D-6E8A-4147-A177-3AD203B41FA5}">
                      <a16:colId xmlns:a16="http://schemas.microsoft.com/office/drawing/2014/main" val="494880626"/>
                    </a:ext>
                  </a:extLst>
                </a:gridCol>
              </a:tblGrid>
              <a:tr h="333010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잠재량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423312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(2019)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-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운영비용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부지비용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5E06501-7BDD-A60A-575D-1AA498EE0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34206"/>
              </p:ext>
            </p:extLst>
          </p:nvPr>
        </p:nvGraphicFramePr>
        <p:xfrm>
          <a:off x="11956847" y="3046726"/>
          <a:ext cx="4213058" cy="2873516"/>
        </p:xfrm>
        <a:graphic>
          <a:graphicData uri="http://schemas.openxmlformats.org/drawingml/2006/table">
            <a:tbl>
              <a:tblPr/>
              <a:tblGrid>
                <a:gridCol w="835751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835751">
                  <a:extLst>
                    <a:ext uri="{9D8B030D-6E8A-4147-A177-3AD203B41FA5}">
                      <a16:colId xmlns:a16="http://schemas.microsoft.com/office/drawing/2014/main" val="2807790764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1653307096"/>
                    </a:ext>
                  </a:extLst>
                </a:gridCol>
                <a:gridCol w="1270778">
                  <a:extLst>
                    <a:ext uri="{9D8B030D-6E8A-4147-A177-3AD203B41FA5}">
                      <a16:colId xmlns:a16="http://schemas.microsoft.com/office/drawing/2014/main" val="899199554"/>
                    </a:ext>
                  </a:extLst>
                </a:gridCol>
              </a:tblGrid>
              <a:tr h="2795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규제요인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옥상형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지상형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27950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 err="1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기술적잠재량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에너지기술연구원 홈페이지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282.7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27950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시장 잠재량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김진영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(2019)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47.4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45823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산업부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·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한국에너지공단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(2020)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36.2 TWh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368869"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고재경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외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(2023)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/>
                        <a:t>11.7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900" dirty="0"/>
                        <a:t>시나리오별</a:t>
                      </a:r>
                      <a:endParaRPr lang="en-US" altLang="ko-KR" sz="900" dirty="0"/>
                    </a:p>
                    <a:p>
                      <a:pPr latinLnBrk="1"/>
                      <a:r>
                        <a:rPr lang="ko-KR" altLang="en-US" sz="900" dirty="0"/>
                        <a:t>최소</a:t>
                      </a:r>
                      <a:r>
                        <a:rPr lang="en-US" altLang="ko-KR" sz="900" dirty="0"/>
                        <a:t>: 6.4 TWh</a:t>
                      </a:r>
                    </a:p>
                    <a:p>
                      <a:pPr latinLnBrk="1"/>
                      <a:r>
                        <a:rPr lang="ko-KR" altLang="en-US" sz="900" dirty="0"/>
                        <a:t>중간</a:t>
                      </a:r>
                      <a:r>
                        <a:rPr lang="en-US" altLang="ko-KR" sz="900" dirty="0"/>
                        <a:t>: 11.2 TWh</a:t>
                      </a:r>
                    </a:p>
                    <a:p>
                      <a:pPr latinLnBrk="1"/>
                      <a:r>
                        <a:rPr lang="ko-KR" altLang="en-US" sz="900" dirty="0"/>
                        <a:t>최대</a:t>
                      </a:r>
                      <a:r>
                        <a:rPr lang="en-US" altLang="ko-KR" sz="900" dirty="0"/>
                        <a:t>: 24.7 TWh</a:t>
                      </a:r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36887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1266885"/>
                  </a:ext>
                </a:extLst>
              </a:tr>
              <a:tr h="35062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/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EE97D357-D2A2-17CC-809B-3183166C9586}"/>
              </a:ext>
            </a:extLst>
          </p:cNvPr>
          <p:cNvSpPr/>
          <p:nvPr/>
        </p:nvSpPr>
        <p:spPr>
          <a:xfrm>
            <a:off x="1766593" y="3648245"/>
            <a:ext cx="2640307" cy="1364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</a:rPr>
              <a:t>그림 추가</a:t>
            </a:r>
          </a:p>
        </p:txBody>
      </p:sp>
    </p:spTree>
    <p:extLst>
      <p:ext uri="{BB962C8B-B14F-4D97-AF65-F5344CB8AC3E}">
        <p14:creationId xmlns:p14="http://schemas.microsoft.com/office/powerpoint/2010/main" val="3632633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6BECEF-6EBB-E386-72C2-C587060C4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1B2AE0-F3C0-B405-3C91-BEFFD57BC554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방법론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B602BC-DE08-01E7-73B9-9762A4A5C2EC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8AB83F4-9C96-12DD-4F8E-F29BB947E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548" y="4174124"/>
            <a:ext cx="2047648" cy="21890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1D75AF-9D9B-80D1-DD11-D0F6E53D7520}"/>
              </a:ext>
            </a:extLst>
          </p:cNvPr>
          <p:cNvSpPr txBox="1"/>
          <p:nvPr/>
        </p:nvSpPr>
        <p:spPr>
          <a:xfrm>
            <a:off x="2001674" y="3857752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일사량 데이터 비교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33B2F2-B0C6-2D17-EE57-2B4A91A2B106}"/>
              </a:ext>
            </a:extLst>
          </p:cNvPr>
          <p:cNvSpPr txBox="1"/>
          <p:nvPr/>
        </p:nvSpPr>
        <p:spPr>
          <a:xfrm>
            <a:off x="8959716" y="6533811"/>
            <a:ext cx="33375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국립기상과학원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(2021),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고해상도 태양광 기상자원지도 설명자료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https://data.kma.go.kr/data/weatherResourceMap/selectWeatherResourceMapSla.do#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A295E6FB-279C-28B3-DF42-35B025AB9F47}"/>
              </a:ext>
            </a:extLst>
          </p:cNvPr>
          <p:cNvGrpSpPr/>
          <p:nvPr/>
        </p:nvGrpSpPr>
        <p:grpSpPr>
          <a:xfrm>
            <a:off x="181884" y="1484687"/>
            <a:ext cx="11229065" cy="2202420"/>
            <a:chOff x="181884" y="1484687"/>
            <a:chExt cx="11229065" cy="2102425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14B087E-2C69-31E3-5098-182E66298145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CB2DE35E-9EB1-6D90-AFFA-692DB14EDB6D}"/>
                </a:ext>
              </a:extLst>
            </p:cNvPr>
            <p:cNvSpPr/>
            <p:nvPr/>
          </p:nvSpPr>
          <p:spPr>
            <a:xfrm>
              <a:off x="181884" y="1484687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A51CAB15-0252-383B-44D7-3FD0DC766807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0DB868-E699-291D-F453-463EDA1A3582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일사량 데이터</a:t>
            </a:r>
            <a:endParaRPr kumimoji="1" lang="en-US" altLang="ko-KR" dirty="0">
              <a:ln w="3175">
                <a:solidFill>
                  <a:srgbClr val="FFFFFF">
                    <a:alpha val="10000"/>
                  </a:srgbClr>
                </a:solidFill>
              </a:ln>
              <a:solidFill>
                <a:srgbClr val="FFFFFF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D830E7-A030-6E04-1026-9AD2D5416E60}"/>
              </a:ext>
            </a:extLst>
          </p:cNvPr>
          <p:cNvSpPr txBox="1"/>
          <p:nvPr/>
        </p:nvSpPr>
        <p:spPr>
          <a:xfrm>
            <a:off x="181883" y="1673570"/>
            <a:ext cx="1122906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수평면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전일사량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활용하여 태양광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에너지기술연구원과 국립기상과학원에서 데이터를 제공하고 있음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다만 아래 표와 같이 차이가 여러 측면에서 차이가 존재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대부분의 국내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외 선행연구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들은 에너지기술연구원의 일사량 데이터와 비슷한 수치를 보임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.</a:t>
            </a: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 기후플랫폼에서는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데이터를 활용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285750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EAF407D-1019-B730-5C84-3A1E5E3A81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764854"/>
              </p:ext>
            </p:extLst>
          </p:nvPr>
        </p:nvGraphicFramePr>
        <p:xfrm>
          <a:off x="404468" y="4283347"/>
          <a:ext cx="6234490" cy="1851660"/>
        </p:xfrm>
        <a:graphic>
          <a:graphicData uri="http://schemas.openxmlformats.org/drawingml/2006/table">
            <a:tbl>
              <a:tblPr/>
              <a:tblGrid>
                <a:gridCol w="1403410">
                  <a:extLst>
                    <a:ext uri="{9D8B030D-6E8A-4147-A177-3AD203B41FA5}">
                      <a16:colId xmlns:a16="http://schemas.microsoft.com/office/drawing/2014/main" val="810469028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601650726"/>
                    </a:ext>
                  </a:extLst>
                </a:gridCol>
                <a:gridCol w="2415540">
                  <a:extLst>
                    <a:ext uri="{9D8B030D-6E8A-4147-A177-3AD203B41FA5}">
                      <a16:colId xmlns:a16="http://schemas.microsoft.com/office/drawing/2014/main" val="2994180508"/>
                    </a:ext>
                  </a:extLst>
                </a:gridCol>
              </a:tblGrid>
              <a:tr h="1450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에너지기술연구원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국립기상과학원</a:t>
                      </a:r>
                      <a:endParaRPr lang="en-US" altLang="ko-KR" sz="1050" b="1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702" cap="flat" cmpd="sng" algn="ctr">
                      <a:solidFill>
                        <a:srgbClr val="5D5D5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925276"/>
                  </a:ext>
                </a:extLst>
              </a:tr>
              <a:tr h="144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일사량 유형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수평면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, 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경사면 </a:t>
                      </a:r>
                      <a:r>
                        <a:rPr lang="ko-KR" altLang="en-US" sz="900" b="0" kern="0" spc="0" dirty="0" err="1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전일사량</a:t>
                      </a: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0573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측정 기간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93939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2012.01 ~ 2019.12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2016.07 ~ 2021.06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92671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해상도</a:t>
                      </a:r>
                      <a:endParaRPr lang="en-US" altLang="ko-KR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1,500m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  <a:cs typeface="+mn-cs"/>
                        </a:rPr>
                        <a:t>100m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  <a:cs typeface="+mn-cs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2014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데이터 및 방법론</a:t>
                      </a:r>
                      <a:endParaRPr lang="ko-KR" altLang="en-US" sz="900" b="0" kern="0" spc="0" baseline="30000" dirty="0">
                        <a:solidFill>
                          <a:srgbClr val="000000"/>
                        </a:solidFill>
                        <a:effectLst/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천리안 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호 위성영상 기반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국지예보모델 일사량</a:t>
                      </a: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 + </a:t>
                      </a:r>
                      <a:r>
                        <a:rPr lang="ko-KR" altLang="en-US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고해상도 지형기반 보정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67310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전국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151.3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285.6 W/m2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089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경기도 평균 일사량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150.6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286.0 W/m2</a:t>
                      </a: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0333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buNone/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웹사이트</a:t>
                      </a:r>
                    </a:p>
                  </a:txBody>
                  <a:tcPr anchor="ctr">
                    <a:lnL>
                      <a:noFill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https://kier-solar.org/user/gis/map/sl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latin typeface="경기천년제목 Light" panose="02020403020101020101" pitchFamily="18" charset="-127"/>
                          <a:ea typeface="경기천년제목 Light" panose="02020403020101020101" pitchFamily="18" charset="-127"/>
                        </a:rPr>
                        <a:t>http://www.greenmap.go.kr/kr/main.do</a:t>
                      </a:r>
                      <a:endParaRPr lang="ko-KR" altLang="en-US" sz="900" dirty="0">
                        <a:latin typeface="경기천년제목 Light" panose="02020403020101020101" pitchFamily="18" charset="-127"/>
                        <a:ea typeface="경기천년제목 Light" panose="02020403020101020101" pitchFamily="18" charset="-127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8787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4351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6597729"/>
                  </a:ext>
                </a:extLst>
              </a:tr>
            </a:tbl>
          </a:graphicData>
        </a:graphic>
      </p:graphicFrame>
      <p:pic>
        <p:nvPicPr>
          <p:cNvPr id="20" name="그림 19">
            <a:extLst>
              <a:ext uri="{FF2B5EF4-FFF2-40B4-BE49-F238E27FC236}">
                <a16:creationId xmlns:a16="http://schemas.microsoft.com/office/drawing/2014/main" id="{FE00E392-BCAC-0A4E-A1B5-058F27CB9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435" y="4196859"/>
            <a:ext cx="1729781" cy="233695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7CFC7CC-30D2-8058-EBEB-47C90B15AC4F}"/>
              </a:ext>
            </a:extLst>
          </p:cNvPr>
          <p:cNvSpPr txBox="1"/>
          <p:nvPr/>
        </p:nvSpPr>
        <p:spPr>
          <a:xfrm>
            <a:off x="7181445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에너지기술연구원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1B11DE-6BEC-216D-CE57-6E952FC88099}"/>
              </a:ext>
            </a:extLst>
          </p:cNvPr>
          <p:cNvSpPr txBox="1"/>
          <p:nvPr/>
        </p:nvSpPr>
        <p:spPr>
          <a:xfrm>
            <a:off x="9441884" y="3898901"/>
            <a:ext cx="14812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국립기상과학원</a:t>
            </a:r>
            <a:endParaRPr lang="ko-KR" altLang="en-US" sz="1200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37157C5-4F5A-12FA-5AB4-A2047C9C606F}"/>
              </a:ext>
            </a:extLst>
          </p:cNvPr>
          <p:cNvSpPr txBox="1"/>
          <p:nvPr/>
        </p:nvSpPr>
        <p:spPr>
          <a:xfrm>
            <a:off x="6826177" y="6514525"/>
            <a:ext cx="16287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태양에너지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algn="r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https://kier-solar.org/user/notices/1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7426B1-5E95-82FC-D848-C68A8D3E2028}"/>
              </a:ext>
            </a:extLst>
          </p:cNvPr>
          <p:cNvSpPr txBox="1"/>
          <p:nvPr/>
        </p:nvSpPr>
        <p:spPr>
          <a:xfrm>
            <a:off x="150132" y="3397119"/>
            <a:ext cx="112287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*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관련 국내외 선행연구 출처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NASA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5"/>
              </a:rPr>
              <a:t>https://power.larc.nasa.gov/data-access-viewer/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Global Solar </a:t>
            </a:r>
            <a:r>
              <a:rPr lang="en-US" altLang="ko-KR" sz="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Atals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6"/>
              </a:rPr>
              <a:t>https://globalsolaratlas.info/global-pv-potential-study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EU (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  <a:hlinkClick r:id="rId7"/>
              </a:rPr>
              <a:t>https://re.jrc.ec.europa.eu/pvg_tools/en/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), Park et al. (2015) A new approach to estimate the spatial distribution of solar radiation using topographic factor and sunshine duration in South Korea,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녹색기술센터 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(2022)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공간 단위 탄소중립 기술적용 시나리오 모형 연구</a:t>
            </a:r>
            <a:r>
              <a:rPr lang="en-US" altLang="ko-KR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에너지전환 기술 중심으로  등등</a:t>
            </a:r>
            <a:endParaRPr lang="en-US" altLang="ko-KR" sz="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9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2D2C7-9667-BE3A-FAE8-38E6D27C7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BC890B-BCF0-2E7D-B32F-5E1CC4EB2236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(1)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9F6BE2-B7D3-2E89-8D99-FA3406DA8686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168F78F0-6357-E496-1BEF-C99E65A068D5}"/>
              </a:ext>
            </a:extLst>
          </p:cNvPr>
          <p:cNvGrpSpPr/>
          <p:nvPr/>
        </p:nvGrpSpPr>
        <p:grpSpPr>
          <a:xfrm>
            <a:off x="181883" y="1484687"/>
            <a:ext cx="5504541" cy="226119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4FCB480F-2CB0-902F-CB0C-57E961ECDB9F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CFCE808-D463-3005-58B1-B1CC0E74FA31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275D582D-0DEA-E21E-116E-C6FCF11727D5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C3E26-B6ED-A010-C1FF-CFEA827C4DCC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A9A621E-1F16-BFD0-3653-A7FABEEEF7E3}"/>
              </a:ext>
            </a:extLst>
          </p:cNvPr>
          <p:cNvSpPr txBox="1"/>
          <p:nvPr/>
        </p:nvSpPr>
        <p:spPr>
          <a:xfrm>
            <a:off x="181884" y="1673570"/>
            <a:ext cx="5693136" cy="24314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자원지도 분석 시스템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신재생에너지원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법적환경 규제 파악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일사량 유형별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편입면적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행정구역별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부재</a:t>
            </a:r>
            <a:endParaRPr lang="en-US" altLang="ko-KR" sz="1600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EC1C65-8BCA-4121-9BB7-10BA730FD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78" y="3883730"/>
            <a:ext cx="4562814" cy="27279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FF8A00-F8CF-CA52-8248-D3BDB3CD0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5789" y="300382"/>
            <a:ext cx="5027307" cy="645795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116F20F1-15BA-AC9E-9576-7C904692914A}"/>
              </a:ext>
            </a:extLst>
          </p:cNvPr>
          <p:cNvSpPr txBox="1"/>
          <p:nvPr/>
        </p:nvSpPr>
        <p:spPr>
          <a:xfrm>
            <a:off x="7010714" y="6527500"/>
            <a:ext cx="346696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en-US" altLang="ko-KR" sz="900" dirty="0"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https://kier-solar.org/user/gis/map/sl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D11CC1A-ACCA-A3F3-5A7C-F068AB31DFE6}"/>
              </a:ext>
            </a:extLst>
          </p:cNvPr>
          <p:cNvSpPr/>
          <p:nvPr/>
        </p:nvSpPr>
        <p:spPr>
          <a:xfrm>
            <a:off x="9122242" y="246285"/>
            <a:ext cx="2970854" cy="36331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F5299D3-57A9-6A23-D9B1-BCCD58FF7251}"/>
              </a:ext>
            </a:extLst>
          </p:cNvPr>
          <p:cNvSpPr/>
          <p:nvPr/>
        </p:nvSpPr>
        <p:spPr>
          <a:xfrm>
            <a:off x="7010714" y="634486"/>
            <a:ext cx="2111528" cy="38681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959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1A301-0661-60F6-960D-3961B4BA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59A0A-AAD3-0509-2F6F-6F3C435ED161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(2)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8A2E88-F631-A71E-2C62-9CCF40F81BF7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B864A882-1673-4713-5429-C7EA4C1D572D}"/>
              </a:ext>
            </a:extLst>
          </p:cNvPr>
          <p:cNvGrpSpPr/>
          <p:nvPr/>
        </p:nvGrpSpPr>
        <p:grpSpPr>
          <a:xfrm>
            <a:off x="181884" y="1484687"/>
            <a:ext cx="5733338" cy="2280119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5415B0B-1FB2-DE95-A1DA-4ABB301691F6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416EB00C-BF41-648B-BC5E-CF10908478FF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00409432-30A4-5FCD-E577-834F4B82E3A0}"/>
              </a:ext>
            </a:extLst>
          </p:cNvPr>
          <p:cNvSpPr/>
          <p:nvPr/>
        </p:nvSpPr>
        <p:spPr>
          <a:xfrm>
            <a:off x="537278" y="1298616"/>
            <a:ext cx="2925703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FC7952-2139-2811-A716-F94356F4EDF6}"/>
              </a:ext>
            </a:extLst>
          </p:cNvPr>
          <p:cNvSpPr txBox="1"/>
          <p:nvPr/>
        </p:nvSpPr>
        <p:spPr>
          <a:xfrm>
            <a:off x="473030" y="1262255"/>
            <a:ext cx="306206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한국에너지기술 연구원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-2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E4E8B4-BEF4-7419-44AE-8FC44E3BC434}"/>
              </a:ext>
            </a:extLst>
          </p:cNvPr>
          <p:cNvSpPr txBox="1"/>
          <p:nvPr/>
        </p:nvSpPr>
        <p:spPr>
          <a:xfrm>
            <a:off x="181884" y="1673570"/>
            <a:ext cx="573315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‘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신재생에너지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’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플랫폼 운영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태양광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포함 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8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가지 재생에너지원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시도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시군구별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가능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b="1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기능 부재</a:t>
            </a:r>
            <a:endParaRPr lang="en-US" altLang="ko-KR" b="1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lvl="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태양광 기술적 잠재량은 연간 </a:t>
            </a:r>
            <a:r>
              <a:rPr lang="en-US" altLang="ko-KR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282.2TWh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875AD3EE-7990-F19C-4B5F-7BA45AAF3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21" y="1484688"/>
            <a:ext cx="5093640" cy="459446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AE4675F-5DE6-545E-196B-C0EF21A5EE2F}"/>
              </a:ext>
            </a:extLst>
          </p:cNvPr>
          <p:cNvSpPr/>
          <p:nvPr/>
        </p:nvSpPr>
        <p:spPr>
          <a:xfrm>
            <a:off x="6096000" y="3976775"/>
            <a:ext cx="1042626" cy="182966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B476355-9783-B35A-1C22-5E749E86D3EC}"/>
              </a:ext>
            </a:extLst>
          </p:cNvPr>
          <p:cNvSpPr/>
          <p:nvPr/>
        </p:nvSpPr>
        <p:spPr>
          <a:xfrm>
            <a:off x="7338060" y="2277515"/>
            <a:ext cx="1042626" cy="98909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68BEE3-071E-2515-E511-E3ED78584144}"/>
              </a:ext>
            </a:extLst>
          </p:cNvPr>
          <p:cNvSpPr txBox="1"/>
          <p:nvPr/>
        </p:nvSpPr>
        <p:spPr>
          <a:xfrm>
            <a:off x="7445841" y="6079152"/>
            <a:ext cx="373506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에너지기술연구원</a:t>
            </a:r>
            <a:r>
              <a:rPr lang="en-US" altLang="ko-KR" sz="9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333F50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https://kier-solar.org/user/potential/energy</a:t>
            </a:r>
            <a:endParaRPr lang="ko-KR" altLang="en-US" sz="900" dirty="0">
              <a:solidFill>
                <a:srgbClr val="333F50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079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E6F4-1EEA-5018-D3B2-FD7D1BFA8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6C1633-D9BF-5371-8627-AC9F257106BB}"/>
              </a:ext>
            </a:extLst>
          </p:cNvPr>
          <p:cNvSpPr txBox="1"/>
          <p:nvPr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잠재량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산정 선행연구 </a:t>
            </a:r>
            <a:r>
              <a:rPr kumimoji="0" lang="en-US" altLang="ko-KR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(3)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EE43B1-9867-AAE6-E1AF-4E3B3F15E8D2}"/>
              </a:ext>
            </a:extLst>
          </p:cNvPr>
          <p:cNvSpPr txBox="1"/>
          <p:nvPr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-10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00</a:t>
            </a:r>
            <a:endParaRPr kumimoji="0" lang="ko-KR" altLang="en-US" sz="3200" b="0" i="0" u="none" strike="noStrike" kern="1200" cap="none" spc="-10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DEB3C4C2-9C8D-51AF-A63E-2D8F40372410}"/>
              </a:ext>
            </a:extLst>
          </p:cNvPr>
          <p:cNvGrpSpPr/>
          <p:nvPr/>
        </p:nvGrpSpPr>
        <p:grpSpPr>
          <a:xfrm>
            <a:off x="181884" y="1484687"/>
            <a:ext cx="5958294" cy="2527985"/>
            <a:chOff x="181884" y="1484688"/>
            <a:chExt cx="11229065" cy="210242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6B0F5E71-C126-5CFB-DCD1-17AD611BCA18}"/>
                </a:ext>
              </a:extLst>
            </p:cNvPr>
            <p:cNvSpPr/>
            <p:nvPr/>
          </p:nvSpPr>
          <p:spPr>
            <a:xfrm>
              <a:off x="182244" y="1484688"/>
              <a:ext cx="11228704" cy="2102424"/>
            </a:xfrm>
            <a:prstGeom prst="rect">
              <a:avLst/>
            </a:prstGeom>
            <a:solidFill>
              <a:schemeClr val="bg1"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C94259A-B88B-3489-DA73-B712211B6157}"/>
                </a:ext>
              </a:extLst>
            </p:cNvPr>
            <p:cNvSpPr/>
            <p:nvPr/>
          </p:nvSpPr>
          <p:spPr>
            <a:xfrm>
              <a:off x="181884" y="1484688"/>
              <a:ext cx="11229065" cy="2102424"/>
            </a:xfrm>
            <a:prstGeom prst="rect">
              <a:avLst/>
            </a:prstGeom>
            <a:solidFill>
              <a:schemeClr val="accent1">
                <a:lumMod val="10000"/>
                <a:lumOff val="90000"/>
                <a:alpha val="37000"/>
              </a:schemeClr>
            </a:solidFill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KoPub돋움체 Medium"/>
                <a:ea typeface="KoPub돋움체 Medium"/>
                <a:cs typeface="+mn-cs"/>
              </a:endParaRPr>
            </a:p>
          </p:txBody>
        </p:sp>
      </p:grpSp>
      <p:sp>
        <p:nvSpPr>
          <p:cNvPr id="28" name="사각형: 둥근 모서리 16">
            <a:extLst>
              <a:ext uri="{FF2B5EF4-FFF2-40B4-BE49-F238E27FC236}">
                <a16:creationId xmlns:a16="http://schemas.microsoft.com/office/drawing/2014/main" id="{C296F35E-5F2C-78FD-21E1-8A0294142CFE}"/>
              </a:ext>
            </a:extLst>
          </p:cNvPr>
          <p:cNvSpPr/>
          <p:nvPr/>
        </p:nvSpPr>
        <p:spPr>
          <a:xfrm>
            <a:off x="527753" y="1298616"/>
            <a:ext cx="3420360" cy="282422"/>
          </a:xfrm>
          <a:prstGeom prst="roundRect">
            <a:avLst/>
          </a:prstGeom>
          <a:solidFill>
            <a:schemeClr val="accent2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 Medium"/>
              <a:ea typeface="KoPub돋움체 Medium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00530C-20AC-C345-749C-652D593ECA1E}"/>
              </a:ext>
            </a:extLst>
          </p:cNvPr>
          <p:cNvSpPr txBox="1"/>
          <p:nvPr/>
        </p:nvSpPr>
        <p:spPr>
          <a:xfrm>
            <a:off x="473030" y="1262255"/>
            <a:ext cx="352747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ko-KR" altLang="en-US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신재생에너지백서 </a:t>
            </a:r>
            <a:r>
              <a:rPr kumimoji="1" lang="en-US" altLang="ko-KR" dirty="0">
                <a:ln w="3175">
                  <a:solidFill>
                    <a:srgbClr val="FFFFFF">
                      <a:alpha val="10000"/>
                    </a:srgbClr>
                  </a:solidFill>
                </a:ln>
                <a:solidFill>
                  <a:srgbClr val="FFFFFF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(2018, 2020)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2948D55-E1F8-4F30-D576-8637E8A9A771}"/>
              </a:ext>
            </a:extLst>
          </p:cNvPr>
          <p:cNvSpPr txBox="1"/>
          <p:nvPr/>
        </p:nvSpPr>
        <p:spPr>
          <a:xfrm>
            <a:off x="181883" y="1673570"/>
            <a:ext cx="6660877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전국 시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도별 이론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분석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(1km</a:t>
            </a:r>
            <a:r>
              <a:rPr lang="en-US" altLang="ko-KR" sz="1600" kern="800" baseline="300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격자기반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기술적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지리적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기술적 영향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시장 </a:t>
            </a:r>
            <a:r>
              <a:rPr lang="ko-KR" altLang="en-US" sz="1600" kern="800" dirty="0" err="1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잠재량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규제정책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경제적 영향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(LCOE)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요인 고려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  <a:p>
            <a:pPr marL="171450" indent="-1714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  <a:defRPr/>
            </a:pP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경기도 시장 잠재량은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ko-KR" altLang="en-US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감소 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(2017→</a:t>
            </a:r>
            <a:r>
              <a:rPr lang="en-US" altLang="ko-KR" sz="14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en-US" altLang="ko-KR" sz="16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2017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47.4TWh</a:t>
            </a:r>
          </a:p>
          <a:p>
            <a:pPr marL="742950" lvl="1" indent="-285750" algn="just" defTabSz="457200" latinLnBrk="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ü"/>
              <a:defRPr/>
            </a:pP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2019</a:t>
            </a:r>
            <a:r>
              <a:rPr lang="ko-KR" altLang="en-US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년</a:t>
            </a:r>
            <a:r>
              <a:rPr lang="en-US" altLang="ko-KR" sz="1600" b="1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36.2TWh</a:t>
            </a:r>
            <a:endParaRPr lang="en-US" altLang="ko-KR" sz="1600" kern="800" dirty="0">
              <a:ln w="3175"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DE23BB-180E-B877-DF10-4636F71AB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4997" y="4582516"/>
            <a:ext cx="1899766" cy="17573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DFC9499-2E1A-FE8C-4231-423F7130D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3933" y="4582515"/>
            <a:ext cx="1899766" cy="17514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288778-5476-1D43-19A2-15DCE30140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78" y="4582516"/>
            <a:ext cx="1892457" cy="1765571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A74E2BF-A8FD-DE2B-563D-2EDAA5F563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030" y="4633670"/>
            <a:ext cx="4749376" cy="114668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FF900BA-F7D7-65E8-6BCE-2DFD05A2FC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3806" y="1484687"/>
            <a:ext cx="4723810" cy="213848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85FA59-6732-358C-0310-8F50F97B21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29284" y="-2121507"/>
            <a:ext cx="5499012" cy="19909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FEAFBAA-A282-486D-96F8-4BC7EF8DFAC1}"/>
              </a:ext>
            </a:extLst>
          </p:cNvPr>
          <p:cNvSpPr txBox="1"/>
          <p:nvPr/>
        </p:nvSpPr>
        <p:spPr>
          <a:xfrm>
            <a:off x="7758227" y="1115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영향요인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167FF60-0B9F-436D-61AF-A82A2D05E011}"/>
              </a:ext>
            </a:extLst>
          </p:cNvPr>
          <p:cNvSpPr txBox="1"/>
          <p:nvPr/>
        </p:nvSpPr>
        <p:spPr>
          <a:xfrm>
            <a:off x="1768958" y="4222355"/>
            <a:ext cx="2513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태양광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정의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CF6409E-BFC6-E2E2-B941-B4D982BA47E1}"/>
              </a:ext>
            </a:extLst>
          </p:cNvPr>
          <p:cNvSpPr txBox="1"/>
          <p:nvPr/>
        </p:nvSpPr>
        <p:spPr>
          <a:xfrm>
            <a:off x="637493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2B1CC8-CBC7-2F29-15B5-3088DBAF6F78}"/>
              </a:ext>
            </a:extLst>
          </p:cNvPr>
          <p:cNvSpPr txBox="1"/>
          <p:nvPr/>
        </p:nvSpPr>
        <p:spPr>
          <a:xfrm>
            <a:off x="830234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기술적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75D6B4-F0C1-2306-6D3D-6D54108A5F02}"/>
              </a:ext>
            </a:extLst>
          </p:cNvPr>
          <p:cNvSpPr txBox="1"/>
          <p:nvPr/>
        </p:nvSpPr>
        <p:spPr>
          <a:xfrm>
            <a:off x="10229756" y="4170321"/>
            <a:ext cx="1422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시장 </a:t>
            </a:r>
            <a:r>
              <a:rPr lang="ko-KR" altLang="en-US" b="1" dirty="0" err="1">
                <a:solidFill>
                  <a:srgbClr val="595959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잠재량</a:t>
            </a:r>
            <a:endParaRPr lang="ko-KR" altLang="en-US" b="1" dirty="0">
              <a:solidFill>
                <a:srgbClr val="595959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F5C926-71DC-E30E-60C4-B7027F2EF659}"/>
              </a:ext>
            </a:extLst>
          </p:cNvPr>
          <p:cNvSpPr txBox="1"/>
          <p:nvPr/>
        </p:nvSpPr>
        <p:spPr>
          <a:xfrm>
            <a:off x="9113597" y="6430300"/>
            <a:ext cx="28441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출처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: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(2020)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,</a:t>
            </a:r>
          </a:p>
          <a:p>
            <a:pPr algn="r"/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산업통상자원부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한국에너지공단 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(2018) 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신</a:t>
            </a:r>
            <a:r>
              <a:rPr lang="en-US" altLang="ko-KR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·</a:t>
            </a:r>
            <a:r>
              <a:rPr lang="ko-KR" altLang="en-US" sz="800" kern="800" dirty="0">
                <a:ln w="3175"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재생에너지 백서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6522029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10053</TotalTime>
  <Words>2016</Words>
  <Application>Microsoft Office PowerPoint</Application>
  <PresentationFormat>와이드스크린</PresentationFormat>
  <Paragraphs>473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23</vt:i4>
      </vt:variant>
    </vt:vector>
  </HeadingPairs>
  <TitlesOfParts>
    <vt:vector size="34" baseType="lpstr">
      <vt:lpstr>Wingdings</vt:lpstr>
      <vt:lpstr>KoPub돋움체 Medium</vt:lpstr>
      <vt:lpstr>Arial</vt:lpstr>
      <vt:lpstr>맑은 고딕</vt:lpstr>
      <vt:lpstr>경기천년제목 Medium</vt:lpstr>
      <vt:lpstr>경기천년제목 Bold</vt:lpstr>
      <vt:lpstr>경기천년제목 Light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전 승호</cp:lastModifiedBy>
  <cp:revision>127</cp:revision>
  <dcterms:created xsi:type="dcterms:W3CDTF">2023-12-12T09:29:53Z</dcterms:created>
  <dcterms:modified xsi:type="dcterms:W3CDTF">2025-05-28T00:28:13Z</dcterms:modified>
</cp:coreProperties>
</file>